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7"/>
  </p:notesMasterIdLst>
  <p:handoutMasterIdLst>
    <p:handoutMasterId r:id="rId88"/>
  </p:handoutMasterIdLst>
  <p:sldIdLst>
    <p:sldId id="256" r:id="rId2"/>
    <p:sldId id="257" r:id="rId3"/>
    <p:sldId id="258" r:id="rId4"/>
    <p:sldId id="262" r:id="rId5"/>
    <p:sldId id="267" r:id="rId6"/>
    <p:sldId id="260" r:id="rId7"/>
    <p:sldId id="261" r:id="rId8"/>
    <p:sldId id="268" r:id="rId9"/>
    <p:sldId id="265" r:id="rId10"/>
    <p:sldId id="272" r:id="rId11"/>
    <p:sldId id="276" r:id="rId12"/>
    <p:sldId id="270" r:id="rId13"/>
    <p:sldId id="273" r:id="rId14"/>
    <p:sldId id="271" r:id="rId15"/>
    <p:sldId id="274" r:id="rId16"/>
    <p:sldId id="275" r:id="rId17"/>
    <p:sldId id="279" r:id="rId18"/>
    <p:sldId id="281" r:id="rId19"/>
    <p:sldId id="282" r:id="rId20"/>
    <p:sldId id="278" r:id="rId21"/>
    <p:sldId id="283" r:id="rId22"/>
    <p:sldId id="280" r:id="rId23"/>
    <p:sldId id="284" r:id="rId24"/>
    <p:sldId id="285" r:id="rId25"/>
    <p:sldId id="286" r:id="rId26"/>
    <p:sldId id="287" r:id="rId27"/>
    <p:sldId id="319" r:id="rId28"/>
    <p:sldId id="288" r:id="rId29"/>
    <p:sldId id="292" r:id="rId30"/>
    <p:sldId id="291" r:id="rId31"/>
    <p:sldId id="289" r:id="rId32"/>
    <p:sldId id="290" r:id="rId33"/>
    <p:sldId id="263" r:id="rId34"/>
    <p:sldId id="293" r:id="rId35"/>
    <p:sldId id="294" r:id="rId36"/>
    <p:sldId id="295" r:id="rId37"/>
    <p:sldId id="296" r:id="rId38"/>
    <p:sldId id="297" r:id="rId39"/>
    <p:sldId id="298" r:id="rId40"/>
    <p:sldId id="264" r:id="rId41"/>
    <p:sldId id="266" r:id="rId42"/>
    <p:sldId id="302" r:id="rId43"/>
    <p:sldId id="303" r:id="rId44"/>
    <p:sldId id="304" r:id="rId45"/>
    <p:sldId id="305" r:id="rId46"/>
    <p:sldId id="306" r:id="rId47"/>
    <p:sldId id="307" r:id="rId48"/>
    <p:sldId id="308" r:id="rId49"/>
    <p:sldId id="309" r:id="rId50"/>
    <p:sldId id="310" r:id="rId51"/>
    <p:sldId id="311" r:id="rId52"/>
    <p:sldId id="312" r:id="rId53"/>
    <p:sldId id="313" r:id="rId54"/>
    <p:sldId id="314" r:id="rId55"/>
    <p:sldId id="315" r:id="rId56"/>
    <p:sldId id="320" r:id="rId57"/>
    <p:sldId id="316" r:id="rId58"/>
    <p:sldId id="317" r:id="rId59"/>
    <p:sldId id="318" r:id="rId60"/>
    <p:sldId id="269" r:id="rId61"/>
    <p:sldId id="321" r:id="rId62"/>
    <p:sldId id="322" r:id="rId63"/>
    <p:sldId id="323" r:id="rId64"/>
    <p:sldId id="324" r:id="rId65"/>
    <p:sldId id="325" r:id="rId66"/>
    <p:sldId id="326" r:id="rId67"/>
    <p:sldId id="327" r:id="rId68"/>
    <p:sldId id="328" r:id="rId69"/>
    <p:sldId id="329" r:id="rId70"/>
    <p:sldId id="330" r:id="rId71"/>
    <p:sldId id="331" r:id="rId72"/>
    <p:sldId id="332" r:id="rId73"/>
    <p:sldId id="333" r:id="rId74"/>
    <p:sldId id="334" r:id="rId75"/>
    <p:sldId id="335" r:id="rId76"/>
    <p:sldId id="336" r:id="rId77"/>
    <p:sldId id="337" r:id="rId78"/>
    <p:sldId id="338" r:id="rId79"/>
    <p:sldId id="339" r:id="rId80"/>
    <p:sldId id="340" r:id="rId81"/>
    <p:sldId id="341" r:id="rId82"/>
    <p:sldId id="342" r:id="rId83"/>
    <p:sldId id="343" r:id="rId84"/>
    <p:sldId id="344" r:id="rId85"/>
    <p:sldId id="345" r:id="rId8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356" autoAdjust="0"/>
  </p:normalViewPr>
  <p:slideViewPr>
    <p:cSldViewPr>
      <p:cViewPr varScale="1">
        <p:scale>
          <a:sx n="74" d="100"/>
          <a:sy n="74" d="100"/>
        </p:scale>
        <p:origin x="-1044" y="-96"/>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1860" y="-96"/>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B6F6E8C9-9E9F-4970-B67A-44E461B6359A}" type="datetimeFigureOut">
              <a:rPr lang="en-US" smtClean="0"/>
              <a:pPr/>
              <a:t>4/25/2012</a:t>
            </a:fld>
            <a:endParaRPr lang="en-US"/>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44DE3C2B-9975-4E6B-B472-0A047B6AA6D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7B5E8CF3-2EEE-4480-A5DD-5EBB2CCDC75B}" type="datetimeFigureOut">
              <a:rPr lang="en-US" smtClean="0"/>
              <a:pPr/>
              <a:t>4/25/2012</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143A006D-7A2D-43E4-A533-23702A89455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43A006D-7A2D-43E4-A533-23702A894550}" type="slidenum">
              <a:rPr lang="en-US" smtClean="0"/>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B404C0-D7B2-4AB7-A119-1026248F5C59}" type="slidenum">
              <a:rPr lang="en-US" smtClean="0"/>
              <a:pPr/>
              <a:t>70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2C38F574-82EB-484B-9505-CF81F685EDDE}" type="datetimeFigureOut">
              <a:rPr lang="en-US" smtClean="0"/>
              <a:pPr/>
              <a:t>4/25/2012</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8595F990-1730-4D19-960B-D76330DAE13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C38F574-82EB-484B-9505-CF81F685EDDE}" type="datetimeFigureOut">
              <a:rPr lang="en-US" smtClean="0"/>
              <a:pPr/>
              <a:t>4/25/2012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595F990-1730-4D19-960B-D76330DAE13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2C38F574-82EB-484B-9505-CF81F685EDDE}" type="datetimeFigureOut">
              <a:rPr lang="en-US" smtClean="0"/>
              <a:pPr/>
              <a:t>4/25/2012</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8595F990-1730-4D19-960B-D76330DAE13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C38F574-82EB-484B-9505-CF81F685EDDE}" type="datetimeFigureOut">
              <a:rPr lang="en-US" smtClean="0"/>
              <a:pPr/>
              <a:t>4/25/2012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595F990-1730-4D19-960B-D76330DAE13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2C38F574-82EB-484B-9505-CF81F685EDDE}" type="datetimeFigureOut">
              <a:rPr lang="en-US" smtClean="0"/>
              <a:pPr/>
              <a:t>4/25/2012</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8595F990-1730-4D19-960B-D76330DAE13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C38F574-82EB-484B-9505-CF81F685EDDE}" type="datetimeFigureOut">
              <a:rPr lang="en-US" smtClean="0"/>
              <a:pPr/>
              <a:t>4/25/2012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595F990-1730-4D19-960B-D76330DAE13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C38F574-82EB-484B-9505-CF81F685EDDE}" type="datetimeFigureOut">
              <a:rPr lang="en-US" smtClean="0"/>
              <a:pPr/>
              <a:t>4/25/2012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595F990-1730-4D19-960B-D76330DAE13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C38F574-82EB-484B-9505-CF81F685EDDE}" type="datetimeFigureOut">
              <a:rPr lang="en-US" smtClean="0"/>
              <a:pPr/>
              <a:t>4/25/2012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595F990-1730-4D19-960B-D76330DAE13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2C38F574-82EB-484B-9505-CF81F685EDDE}" type="datetimeFigureOut">
              <a:rPr lang="en-US" smtClean="0"/>
              <a:pPr/>
              <a:t>4/25/2012</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8595F990-1730-4D19-960B-D76330DAE13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C38F574-82EB-484B-9505-CF81F685EDDE}" type="datetimeFigureOut">
              <a:rPr lang="en-US" smtClean="0"/>
              <a:pPr/>
              <a:t>4/25/2012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595F990-1730-4D19-960B-D76330DAE13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2C38F574-82EB-484B-9505-CF81F685EDDE}" type="datetimeFigureOut">
              <a:rPr lang="en-US" smtClean="0"/>
              <a:pPr/>
              <a:t>4/25/2012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595F990-1730-4D19-960B-D76330DAE137}"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2C38F574-82EB-484B-9505-CF81F685EDDE}" type="datetimeFigureOut">
              <a:rPr lang="en-US" smtClean="0"/>
              <a:pPr/>
              <a:t>4/25/2012</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8595F990-1730-4D19-960B-D76330DAE13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 </a:t>
            </a:r>
            <a:r>
              <a:rPr lang="en-GB" dirty="0" err="1" smtClean="0"/>
              <a:t>StREETCAR</a:t>
            </a:r>
            <a:r>
              <a:rPr lang="en-GB" dirty="0" smtClean="0"/>
              <a:t> NAMED DESIRE</a:t>
            </a:r>
            <a:endParaRPr lang="en-US" dirty="0"/>
          </a:p>
        </p:txBody>
      </p:sp>
      <p:sp>
        <p:nvSpPr>
          <p:cNvPr id="3" name="Subtitle 2"/>
          <p:cNvSpPr>
            <a:spLocks noGrp="1"/>
          </p:cNvSpPr>
          <p:nvPr>
            <p:ph type="subTitle" idx="1"/>
          </p:nvPr>
        </p:nvSpPr>
        <p:spPr/>
        <p:txBody>
          <a:bodyPr/>
          <a:lstStyle/>
          <a:p>
            <a:r>
              <a:rPr lang="en-GB" dirty="0" smtClean="0"/>
              <a:t>H/I2</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Setting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play offers a romanticized vision of slum life that nevertheless reflects the atypical characteristics of New Orleans. The mix of characters and social elements around Elysian Fields demonstrates the way New Orleans has historically differed from other American cities in the South. It was originally a Catholic settlement (unlike most Southern cities, which were Protestant), and consequently typical Southern social distinctions were ignored. Hence, blacks mingle with whites, and members of different ethnic groups play poker and bowl together. Stanley, the son of Polish immigrants, represents the changing face of America. </a:t>
            </a:r>
            <a:r>
              <a:rPr lang="en-US" dirty="0" err="1" smtClean="0"/>
              <a:t>Williams’s</a:t>
            </a:r>
            <a:r>
              <a:rPr lang="en-US" dirty="0" smtClean="0"/>
              <a:t> romanticizing is more evident in his portrayal of New Orleans as a city where upper-class people marry members of the lower class, fights get ugly but are forgotten the next day, and the perpetual bluesy notes of an old piano take the sting out of poverty.</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Edgar Allan Poe</a:t>
            </a:r>
            <a:endParaRPr lang="en-US" dirty="0"/>
          </a:p>
        </p:txBody>
      </p:sp>
      <p:sp>
        <p:nvSpPr>
          <p:cNvPr id="3" name="Content Placeholder 2"/>
          <p:cNvSpPr>
            <a:spLocks noGrp="1"/>
          </p:cNvSpPr>
          <p:nvPr>
            <p:ph idx="1"/>
          </p:nvPr>
        </p:nvSpPr>
        <p:spPr/>
        <p:txBody>
          <a:bodyPr>
            <a:normAutofit lnSpcReduction="10000"/>
          </a:bodyPr>
          <a:lstStyle/>
          <a:p>
            <a:r>
              <a:rPr lang="en-GB" dirty="0" smtClean="0"/>
              <a:t> A gothic American writer – wrote fiction concerned with the supernatural and madness.</a:t>
            </a:r>
          </a:p>
          <a:p>
            <a:endParaRPr lang="en-GB" dirty="0" smtClean="0"/>
          </a:p>
          <a:p>
            <a:r>
              <a:rPr lang="en-GB" dirty="0" smtClean="0"/>
              <a:t>Blanche refers to him at several points – she compares New Orleans to the Forest of Weir (Poe’s poem </a:t>
            </a:r>
            <a:r>
              <a:rPr lang="en-GB" dirty="0" err="1" smtClean="0"/>
              <a:t>Ulalume</a:t>
            </a:r>
            <a:r>
              <a:rPr lang="en-GB" dirty="0" smtClean="0"/>
              <a:t> which is concerned with death of the female and a dreamlike reality).</a:t>
            </a:r>
          </a:p>
          <a:p>
            <a:endParaRPr lang="en-GB" dirty="0" smtClean="0"/>
          </a:p>
          <a:p>
            <a:r>
              <a:rPr lang="en-GB" dirty="0" smtClean="0"/>
              <a:t>This also reminds the audience that Blanche is an English teacher.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1 </a:t>
            </a:r>
            <a:endParaRPr lang="en-US" dirty="0"/>
          </a:p>
        </p:txBody>
      </p:sp>
      <p:sp>
        <p:nvSpPr>
          <p:cNvPr id="3" name="Content Placeholder 2"/>
          <p:cNvSpPr>
            <a:spLocks noGrp="1"/>
          </p:cNvSpPr>
          <p:nvPr>
            <p:ph idx="1"/>
          </p:nvPr>
        </p:nvSpPr>
        <p:spPr/>
        <p:txBody>
          <a:bodyPr>
            <a:normAutofit fontScale="92500" lnSpcReduction="20000"/>
          </a:bodyPr>
          <a:lstStyle/>
          <a:p>
            <a:r>
              <a:rPr lang="en-GB" dirty="0" smtClean="0"/>
              <a:t>Blanche arrives at the symbolically named “Elysian Fields” – reference to the Greek Underworld heaven and also ironic, Stella lives in a shabby neighbourhood. </a:t>
            </a:r>
          </a:p>
          <a:p>
            <a:endParaRPr lang="en-GB" dirty="0" smtClean="0"/>
          </a:p>
          <a:p>
            <a:r>
              <a:rPr lang="en-GB" dirty="0" smtClean="0"/>
              <a:t>Blanche is compared to a “moth” suggesting her fragility and her attraction to “light” (culture and positivity).</a:t>
            </a:r>
          </a:p>
          <a:p>
            <a:endParaRPr lang="en-GB" dirty="0" smtClean="0"/>
          </a:p>
          <a:p>
            <a:r>
              <a:rPr lang="en-GB" dirty="0" smtClean="0"/>
              <a:t>Introduces Blanche’s thinly masked alcoholism – Stanley notices this from the start “Liquor goes fast in hot weather”. Blanche’s alcoholism is stressed by her repetitive action of drinking throughout the play.</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1</a:t>
            </a:r>
            <a:endParaRPr lang="en-US" dirty="0"/>
          </a:p>
        </p:txBody>
      </p:sp>
      <p:sp>
        <p:nvSpPr>
          <p:cNvPr id="3" name="Content Placeholder 2"/>
          <p:cNvSpPr>
            <a:spLocks noGrp="1"/>
          </p:cNvSpPr>
          <p:nvPr>
            <p:ph idx="1"/>
          </p:nvPr>
        </p:nvSpPr>
        <p:spPr/>
        <p:txBody>
          <a:bodyPr/>
          <a:lstStyle/>
          <a:p>
            <a:r>
              <a:rPr lang="en-GB" dirty="0" smtClean="0"/>
              <a:t>Motifs: the blue piano (sets the mood throughout the play) which represents the multicultural, upbeat spirit of New Orleans – the new South where black and white mingle.</a:t>
            </a:r>
          </a:p>
          <a:p>
            <a:endParaRPr lang="en-GB" dirty="0" smtClean="0"/>
          </a:p>
          <a:p>
            <a:r>
              <a:rPr lang="en-GB" dirty="0" smtClean="0"/>
              <a:t>The polka: alerts the audience to the fact that Blanche’s dead husband is important. It also suggests she is “haunted” by the memory of her dead husband, Allan.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1 </a:t>
            </a:r>
            <a:endParaRPr lang="en-US" dirty="0"/>
          </a:p>
        </p:txBody>
      </p:sp>
      <p:sp>
        <p:nvSpPr>
          <p:cNvPr id="3" name="Content Placeholder 2"/>
          <p:cNvSpPr>
            <a:spLocks noGrp="1"/>
          </p:cNvSpPr>
          <p:nvPr>
            <p:ph idx="1"/>
          </p:nvPr>
        </p:nvSpPr>
        <p:spPr/>
        <p:txBody>
          <a:bodyPr>
            <a:normAutofit fontScale="85000" lnSpcReduction="20000"/>
          </a:bodyPr>
          <a:lstStyle/>
          <a:p>
            <a:r>
              <a:rPr lang="en-GB" dirty="0" smtClean="0"/>
              <a:t>Blanche’s character is revealed here: her awareness of social distinction (the way she accepts Eunice and her neighbour’s kindnesses as if she expects them) and her dismay at Stella’s way of life.</a:t>
            </a:r>
          </a:p>
          <a:p>
            <a:endParaRPr lang="en-GB" dirty="0" smtClean="0"/>
          </a:p>
          <a:p>
            <a:r>
              <a:rPr lang="en-GB" dirty="0" smtClean="0"/>
              <a:t>Blanche is the play’s </a:t>
            </a:r>
            <a:r>
              <a:rPr lang="en-GB" u="sng" dirty="0" smtClean="0"/>
              <a:t>focus </a:t>
            </a:r>
            <a:r>
              <a:rPr lang="en-GB" dirty="0" smtClean="0"/>
              <a:t>. Williams turns Greek tragedy on its head in this play by subverting the norm of a Greek tragedy in which a noble hero suffers a downfall. Instead Williams charts the downfall of a vain, deluded, promiscuous woman and creates a sense of pity and fear towards her. </a:t>
            </a:r>
            <a:endParaRPr lang="en-GB" u="sng" dirty="0" smtClean="0"/>
          </a:p>
          <a:p>
            <a:endParaRPr lang="en-GB" dirty="0" smtClean="0"/>
          </a:p>
          <a:p>
            <a:r>
              <a:rPr lang="en-GB" dirty="0" smtClean="0"/>
              <a:t>Blanche’s constant need for flattery suggests her vanity and fear of losing her looks (a fading Southern Belle) creating </a:t>
            </a:r>
            <a:r>
              <a:rPr lang="en-GB" u="sng" dirty="0" smtClean="0"/>
              <a:t>pathos </a:t>
            </a:r>
            <a:r>
              <a:rPr lang="en-GB" dirty="0" smtClean="0"/>
              <a:t>(a strong sense of pity for her)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1</a:t>
            </a:r>
            <a:endParaRPr lang="en-US" dirty="0"/>
          </a:p>
        </p:txBody>
      </p:sp>
      <p:sp>
        <p:nvSpPr>
          <p:cNvPr id="3" name="Content Placeholder 2"/>
          <p:cNvSpPr>
            <a:spLocks noGrp="1"/>
          </p:cNvSpPr>
          <p:nvPr>
            <p:ph idx="1"/>
          </p:nvPr>
        </p:nvSpPr>
        <p:spPr/>
        <p:txBody>
          <a:bodyPr>
            <a:normAutofit fontScale="70000" lnSpcReduction="20000"/>
          </a:bodyPr>
          <a:lstStyle/>
          <a:p>
            <a:r>
              <a:rPr lang="en-GB" dirty="0" smtClean="0"/>
              <a:t>In this scene, Williams paints the picture of the sisters’ relationship – when Blanche retells the stories of the family deaths at Belle </a:t>
            </a:r>
            <a:r>
              <a:rPr lang="en-GB" dirty="0" err="1" smtClean="0"/>
              <a:t>Reve</a:t>
            </a:r>
            <a:r>
              <a:rPr lang="en-GB" dirty="0" smtClean="0"/>
              <a:t> she is accusatory towards Stella. She claims Stella has been selfish and indifferent while she “fought and bled” for Belle </a:t>
            </a:r>
            <a:r>
              <a:rPr lang="en-GB" dirty="0" err="1" smtClean="0"/>
              <a:t>Reve</a:t>
            </a:r>
            <a:r>
              <a:rPr lang="en-GB" dirty="0" smtClean="0"/>
              <a:t> compared to Stella who she reproaches for being “in bed with your Polack” – a double insult.</a:t>
            </a:r>
          </a:p>
          <a:p>
            <a:endParaRPr lang="en-GB" dirty="0" smtClean="0"/>
          </a:p>
          <a:p>
            <a:r>
              <a:rPr lang="en-GB" dirty="0" smtClean="0"/>
              <a:t>“I let the place go!” – Stella had not accused her sister of letting Belle </a:t>
            </a:r>
            <a:r>
              <a:rPr lang="en-GB" dirty="0" err="1" smtClean="0"/>
              <a:t>Reve</a:t>
            </a:r>
            <a:r>
              <a:rPr lang="en-GB" dirty="0" smtClean="0"/>
              <a:t> (beautiful dream) go. Blanche’s words here reveal her and are self-accusatory. She is also out for sympathy from Stella.</a:t>
            </a:r>
          </a:p>
          <a:p>
            <a:endParaRPr lang="en-GB" dirty="0" smtClean="0"/>
          </a:p>
          <a:p>
            <a:r>
              <a:rPr lang="en-GB" dirty="0" smtClean="0"/>
              <a:t>Do you think that Blanche genuinely has no idea why the family plantation had to be sold, or is she unwilling to admit her part in it? </a:t>
            </a:r>
          </a:p>
          <a:p>
            <a:endParaRPr lang="en-GB" dirty="0" smtClean="0"/>
          </a:p>
          <a:p>
            <a:r>
              <a:rPr lang="en-GB" dirty="0" smtClean="0"/>
              <a:t>Blanche’s obsession with death is shown here as she recounts the horrors of Belle </a:t>
            </a:r>
            <a:r>
              <a:rPr lang="en-GB" dirty="0" err="1" smtClean="0"/>
              <a:t>Reve</a:t>
            </a:r>
            <a:r>
              <a:rPr lang="en-GB" dirty="0" smtClean="0"/>
              <a:t> – she is very matter-of-fact about the deaths suggesting a self-protective mechanism</a:t>
            </a:r>
            <a:r>
              <a:rPr lang="en-US" dirty="0" smtClean="0"/>
              <a:t> she has been forced to adopt. </a:t>
            </a:r>
            <a:endParaRPr lang="en-GB"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1</a:t>
            </a:r>
            <a:endParaRPr lang="en-US" dirty="0"/>
          </a:p>
        </p:txBody>
      </p:sp>
      <p:sp>
        <p:nvSpPr>
          <p:cNvPr id="3" name="Content Placeholder 2"/>
          <p:cNvSpPr>
            <a:spLocks noGrp="1"/>
          </p:cNvSpPr>
          <p:nvPr>
            <p:ph idx="1"/>
          </p:nvPr>
        </p:nvSpPr>
        <p:spPr/>
        <p:txBody>
          <a:bodyPr>
            <a:normAutofit fontScale="92500" lnSpcReduction="20000"/>
          </a:bodyPr>
          <a:lstStyle/>
          <a:p>
            <a:r>
              <a:rPr lang="en-GB" dirty="0" smtClean="0"/>
              <a:t>Tennessee Williams gives a character sketch of Stanley as having sexual magnetism from the beginning. </a:t>
            </a:r>
          </a:p>
          <a:p>
            <a:endParaRPr lang="en-GB" dirty="0" smtClean="0"/>
          </a:p>
          <a:p>
            <a:r>
              <a:rPr lang="en-GB" dirty="0" smtClean="0"/>
              <a:t>The meat he throws at Stella is symbolic – it implies his primitive nature and Eunice and the Negro Woman see it as a sexual gesture.</a:t>
            </a:r>
          </a:p>
          <a:p>
            <a:endParaRPr lang="en-GB" dirty="0" smtClean="0"/>
          </a:p>
          <a:p>
            <a:r>
              <a:rPr lang="en-GB" dirty="0" smtClean="0"/>
              <a:t>Stanley and Blanche are immediately established as opposites. Stanley a “</a:t>
            </a:r>
            <a:r>
              <a:rPr lang="en-GB" dirty="0" err="1" smtClean="0"/>
              <a:t>primative</a:t>
            </a:r>
            <a:r>
              <a:rPr lang="en-GB" dirty="0" smtClean="0"/>
              <a:t>” and “gaudy seed bearer” compared to Blanche’s delicacy and hysteria.  The audience is more likely however at this point to respond better to Stanley, who seems much less pretentious than Blanche.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2 Analysis</a:t>
            </a:r>
            <a:endParaRPr lang="en-US" dirty="0"/>
          </a:p>
        </p:txBody>
      </p:sp>
      <p:sp>
        <p:nvSpPr>
          <p:cNvPr id="3" name="Content Placeholder 2"/>
          <p:cNvSpPr>
            <a:spLocks noGrp="1"/>
          </p:cNvSpPr>
          <p:nvPr>
            <p:ph idx="1"/>
          </p:nvPr>
        </p:nvSpPr>
        <p:spPr/>
        <p:txBody>
          <a:bodyPr>
            <a:normAutofit fontScale="55000" lnSpcReduction="20000"/>
          </a:bodyPr>
          <a:lstStyle/>
          <a:p>
            <a:r>
              <a:rPr lang="en-GB" sz="2900" dirty="0" smtClean="0"/>
              <a:t>In this scene our understanding of Stella and Stanley’s relationship moves beyond their sexual attraction – Stanley is openly disrespectful to Stella and aggressive towards Blanche. The audience will begin to shift their sympathies from Stanley as his behaviour grows more unappealing. </a:t>
            </a:r>
          </a:p>
          <a:p>
            <a:endParaRPr lang="en-GB" sz="2900" dirty="0" smtClean="0"/>
          </a:p>
          <a:p>
            <a:endParaRPr lang="en-GB" sz="2900" dirty="0" smtClean="0"/>
          </a:p>
          <a:p>
            <a:r>
              <a:rPr lang="en-GB" sz="2900" dirty="0" smtClean="0"/>
              <a:t>The “perpetual blue piano” plays, which underlines the fact that Blanche is in New Orleans – Stanley’s territory. The music grows louder towards the end of the play signifying the dramatic scene to come next “</a:t>
            </a:r>
          </a:p>
          <a:p>
            <a:endParaRPr lang="en-GB" sz="2900" dirty="0" smtClean="0"/>
          </a:p>
          <a:p>
            <a:r>
              <a:rPr lang="en-GB" sz="2900" dirty="0" smtClean="0"/>
              <a:t>Blanche and Stanley clash openly for the first time. Here Blanche’s Old South romantic intellectualism clashes with Stanley’s New South economic practicality and pursuit of success. Stanley’s suspicion of Blanche is cemented in this scene as he suspects her of being dishonest in her dealings with Belle </a:t>
            </a:r>
            <a:r>
              <a:rPr lang="en-GB" sz="2900" dirty="0" err="1" smtClean="0"/>
              <a:t>Reve</a:t>
            </a:r>
            <a:r>
              <a:rPr lang="en-GB" sz="2900" dirty="0" smtClean="0"/>
              <a:t>.</a:t>
            </a:r>
          </a:p>
          <a:p>
            <a:endParaRPr lang="en-GB" sz="2900" dirty="0" smtClean="0"/>
          </a:p>
          <a:p>
            <a:r>
              <a:rPr lang="en-GB" sz="2900" dirty="0" smtClean="0"/>
              <a:t>Blanche acknowledges the clash between her and Stanley saying she understands Stanley better than Stella does “The poor thing was out there listening to us, and I have an idea she doesn’t understand you as well as I do...”</a:t>
            </a:r>
          </a:p>
          <a:p>
            <a:pPr>
              <a:buNone/>
            </a:pPr>
            <a:endParaRPr lang="en-GB" dirty="0" smtClean="0"/>
          </a:p>
          <a:p>
            <a:pPr>
              <a:buNone/>
            </a:pPr>
            <a:endParaRPr lang="en-GB" dirty="0" smtClean="0"/>
          </a:p>
          <a:p>
            <a:endParaRPr lang="en-GB" dirty="0" smtClean="0"/>
          </a:p>
          <a:p>
            <a:endParaRPr lang="en-GB"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2 analysis</a:t>
            </a:r>
            <a:endParaRPr lang="en-US" dirty="0"/>
          </a:p>
        </p:txBody>
      </p:sp>
      <p:sp>
        <p:nvSpPr>
          <p:cNvPr id="3" name="Content Placeholder 2"/>
          <p:cNvSpPr>
            <a:spLocks noGrp="1"/>
          </p:cNvSpPr>
          <p:nvPr>
            <p:ph idx="1"/>
          </p:nvPr>
        </p:nvSpPr>
        <p:spPr/>
        <p:txBody>
          <a:bodyPr>
            <a:normAutofit fontScale="85000" lnSpcReduction="20000"/>
          </a:bodyPr>
          <a:lstStyle/>
          <a:p>
            <a:r>
              <a:rPr lang="en-GB" dirty="0" smtClean="0"/>
              <a:t>Stanley’s ignorance and greed is further shown when he mistakes Blanche’s costume jewellery for expensive pieces. Stella mocks him for this, creating resentment from Stanley “Don’t be such an idiot, Stanley!”</a:t>
            </a:r>
          </a:p>
          <a:p>
            <a:endParaRPr lang="en-GB" dirty="0" smtClean="0"/>
          </a:p>
          <a:p>
            <a:r>
              <a:rPr lang="en-GB" dirty="0" smtClean="0"/>
              <a:t>The trunk shows the audience the little that Blanche has in the world and creates sympathy for her. </a:t>
            </a:r>
          </a:p>
          <a:p>
            <a:endParaRPr lang="en-GB" dirty="0" smtClean="0"/>
          </a:p>
          <a:p>
            <a:r>
              <a:rPr lang="en-GB" dirty="0" smtClean="0"/>
              <a:t>Stella has not been brought up with the same attitude towards money that Stanley has which is pragmatic – money creates social distinction and “keeps up appearances” shown by Blanche’s furs and imitation jewellery. Stanley observes the class difference between them by saying “ The </a:t>
            </a:r>
            <a:r>
              <a:rPr lang="en-GB" dirty="0" err="1" smtClean="0"/>
              <a:t>Kowalskis</a:t>
            </a:r>
            <a:r>
              <a:rPr lang="en-GB" dirty="0" smtClean="0"/>
              <a:t> and the </a:t>
            </a:r>
            <a:r>
              <a:rPr lang="en-GB" dirty="0" err="1" smtClean="0"/>
              <a:t>DuBois</a:t>
            </a:r>
            <a:r>
              <a:rPr lang="en-GB" dirty="0" smtClean="0"/>
              <a:t> have different notions”.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2 Analysis </a:t>
            </a:r>
            <a:endParaRPr lang="en-US" dirty="0"/>
          </a:p>
        </p:txBody>
      </p:sp>
      <p:sp>
        <p:nvSpPr>
          <p:cNvPr id="3" name="Content Placeholder 2"/>
          <p:cNvSpPr>
            <a:spLocks noGrp="1"/>
          </p:cNvSpPr>
          <p:nvPr>
            <p:ph idx="1"/>
          </p:nvPr>
        </p:nvSpPr>
        <p:spPr/>
        <p:txBody>
          <a:bodyPr>
            <a:normAutofit fontScale="85000" lnSpcReduction="10000"/>
          </a:bodyPr>
          <a:lstStyle/>
          <a:p>
            <a:r>
              <a:rPr lang="en-GB" dirty="0" smtClean="0"/>
              <a:t>Stella informs Stanley that Belle </a:t>
            </a:r>
            <a:r>
              <a:rPr lang="en-GB" dirty="0" err="1" smtClean="0"/>
              <a:t>Reve</a:t>
            </a:r>
            <a:r>
              <a:rPr lang="en-GB" dirty="0" smtClean="0"/>
              <a:t> is lost and Stanley voices his suspicions and demands to know why. His suspicion is rooted in his insecurities around his lack of education and fear that Blanche may be able to “swindle” him. </a:t>
            </a:r>
          </a:p>
          <a:p>
            <a:endParaRPr lang="en-GB" dirty="0" smtClean="0"/>
          </a:p>
          <a:p>
            <a:r>
              <a:rPr lang="en-GB" dirty="0" smtClean="0"/>
              <a:t>He repeatedly refers to the “Napoleonic code” where he justifies his feelings of entitlement to Stella’s inheritance. This shows his misogyny and greed – whatever belongs to Stella should belong to him.</a:t>
            </a:r>
          </a:p>
          <a:p>
            <a:endParaRPr lang="en-GB" dirty="0" smtClean="0"/>
          </a:p>
          <a:p>
            <a:r>
              <a:rPr lang="en-GB" dirty="0" smtClean="0"/>
              <a:t>Stanley is in fact ignorant regarding the “Napoleonic Code” as Belle </a:t>
            </a:r>
            <a:r>
              <a:rPr lang="en-GB" dirty="0" err="1" smtClean="0"/>
              <a:t>Reve</a:t>
            </a:r>
            <a:r>
              <a:rPr lang="en-GB" dirty="0" smtClean="0"/>
              <a:t> is in Mississippi and therefore would not come under Louisiana law.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US" dirty="0"/>
          </a:p>
        </p:txBody>
      </p:sp>
      <p:sp>
        <p:nvSpPr>
          <p:cNvPr id="3" name="Content Placeholder 2"/>
          <p:cNvSpPr>
            <a:spLocks noGrp="1"/>
          </p:cNvSpPr>
          <p:nvPr>
            <p:ph idx="1"/>
          </p:nvPr>
        </p:nvSpPr>
        <p:spPr/>
        <p:txBody>
          <a:bodyPr>
            <a:normAutofit lnSpcReduction="10000"/>
          </a:bodyPr>
          <a:lstStyle/>
          <a:p>
            <a:r>
              <a:rPr lang="en-GB" dirty="0" smtClean="0"/>
              <a:t>Most plays are written with an audience in mind, not to be studied as a literary work. We always therefore, refer to the audience instead of the reader</a:t>
            </a:r>
          </a:p>
          <a:p>
            <a:endParaRPr lang="en-GB" dirty="0" smtClean="0"/>
          </a:p>
          <a:p>
            <a:r>
              <a:rPr lang="en-GB" dirty="0" smtClean="0"/>
              <a:t>However we can still study a playwright’s intentions and the world created on the stage</a:t>
            </a:r>
          </a:p>
          <a:p>
            <a:endParaRPr lang="en-GB" dirty="0" smtClean="0"/>
          </a:p>
          <a:p>
            <a:r>
              <a:rPr lang="en-GB" dirty="0" smtClean="0"/>
              <a:t>Tennessee Williams in particular gives detailed stage directions that help the actors bring the characters to life.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2 analysis</a:t>
            </a:r>
            <a:endParaRPr lang="en-US" dirty="0"/>
          </a:p>
        </p:txBody>
      </p:sp>
      <p:sp>
        <p:nvSpPr>
          <p:cNvPr id="3" name="Content Placeholder 2"/>
          <p:cNvSpPr>
            <a:spLocks noGrp="1"/>
          </p:cNvSpPr>
          <p:nvPr>
            <p:ph idx="1"/>
          </p:nvPr>
        </p:nvSpPr>
        <p:spPr/>
        <p:txBody>
          <a:bodyPr>
            <a:normAutofit fontScale="77500" lnSpcReduction="20000"/>
          </a:bodyPr>
          <a:lstStyle/>
          <a:p>
            <a:r>
              <a:rPr lang="en-GB" dirty="0" smtClean="0"/>
              <a:t>Blanche is bathing – as she does repeatedly in the play. </a:t>
            </a:r>
          </a:p>
          <a:p>
            <a:endParaRPr lang="en-GB" dirty="0" smtClean="0"/>
          </a:p>
          <a:p>
            <a:r>
              <a:rPr lang="en-GB" dirty="0" smtClean="0"/>
              <a:t>The hot weather is part of the reason for this (the hot weather also creates a sense of rising action and mirrors the heated exchanges and passion within the play). It also irritates the other people in the house and creates tension. </a:t>
            </a:r>
          </a:p>
          <a:p>
            <a:endParaRPr lang="en-GB" dirty="0" smtClean="0"/>
          </a:p>
          <a:p>
            <a:r>
              <a:rPr lang="en-GB" dirty="0" smtClean="0"/>
              <a:t>Blanche explains her constant bathing as something which calms her nerves “hydrotherapy” – drawing more attention to her hysterical nature. “Hello Stanley! Here I am, all freshly bathed and scented and feeling like a brand-new human being!” </a:t>
            </a:r>
          </a:p>
          <a:p>
            <a:endParaRPr lang="en-GB" dirty="0" smtClean="0"/>
          </a:p>
          <a:p>
            <a:r>
              <a:rPr lang="en-GB" dirty="0" smtClean="0"/>
              <a:t>Her bathing can also be seen symbolically as a mental cleansing of her guilt regarding Allan’s death. It also reflects a desire to “cleanse” herself of her promiscuous past in Laurel and make a new life for herself.</a:t>
            </a:r>
            <a:endParaRPr lang="en-US" dirty="0"/>
          </a:p>
        </p:txBody>
      </p:sp>
      <p:pic>
        <p:nvPicPr>
          <p:cNvPr id="1026" name="Picture 2" descr="C:\Documents and Settings\barnardz-s\Local Settings\Temporary Internet Files\Content.IE5\9VBZPFQ3\MC900217856[1].wmf"/>
          <p:cNvPicPr>
            <a:picLocks noChangeAspect="1" noChangeArrowheads="1"/>
          </p:cNvPicPr>
          <p:nvPr/>
        </p:nvPicPr>
        <p:blipFill>
          <a:blip r:embed="rId2" cstate="print"/>
          <a:srcRect/>
          <a:stretch>
            <a:fillRect/>
          </a:stretch>
        </p:blipFill>
        <p:spPr bwMode="auto">
          <a:xfrm>
            <a:off x="7318858" y="4581128"/>
            <a:ext cx="1825142" cy="1804111"/>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2 analysis</a:t>
            </a:r>
            <a:endParaRPr lang="en-US" dirty="0"/>
          </a:p>
        </p:txBody>
      </p:sp>
      <p:sp>
        <p:nvSpPr>
          <p:cNvPr id="3" name="Content Placeholder 2"/>
          <p:cNvSpPr>
            <a:spLocks noGrp="1"/>
          </p:cNvSpPr>
          <p:nvPr>
            <p:ph idx="1"/>
          </p:nvPr>
        </p:nvSpPr>
        <p:spPr/>
        <p:txBody>
          <a:bodyPr>
            <a:normAutofit fontScale="70000" lnSpcReduction="20000"/>
          </a:bodyPr>
          <a:lstStyle/>
          <a:p>
            <a:r>
              <a:rPr lang="en-GB" dirty="0" smtClean="0"/>
              <a:t>Blanche attempts to flirt with Stanley, oblivious to his anger at being “swindled” – the audience will pick up on the tension created here by the juxtaposition of his rage with her attempt to win his favour.</a:t>
            </a:r>
          </a:p>
          <a:p>
            <a:endParaRPr lang="en-GB" dirty="0" smtClean="0"/>
          </a:p>
          <a:p>
            <a:r>
              <a:rPr lang="en-GB" dirty="0" smtClean="0"/>
              <a:t>The stage direction puts Blanche in a “red satin robe” – suggesting sexuality. She attempts to flirt with Stanley who as a result becomes more suspicious of her. “[ </a:t>
            </a:r>
            <a:r>
              <a:rPr lang="en-GB" i="1" dirty="0" smtClean="0"/>
              <a:t>She sprays herself with her atomiser; then playfully sprays him with it. He seizes the atomiser and slams it down on the dresser.]”</a:t>
            </a:r>
          </a:p>
          <a:p>
            <a:endParaRPr lang="en-GB" i="1" dirty="0" smtClean="0"/>
          </a:p>
          <a:p>
            <a:r>
              <a:rPr lang="en-GB" dirty="0" smtClean="0"/>
              <a:t>Blanche’s unsuccessful flirting shows her lack of control of Stanley – this has always been her method of gaining power in a new situation. </a:t>
            </a:r>
          </a:p>
          <a:p>
            <a:endParaRPr lang="en-GB" dirty="0" smtClean="0"/>
          </a:p>
          <a:p>
            <a:r>
              <a:rPr lang="en-GB" dirty="0" smtClean="0"/>
              <a:t>Poker – an important symbol in the play is brought in here – Stanley hints that Blanche should “lay her cards on the table” or be honest. The link between poker and the wider illusions/reality tensions </a:t>
            </a:r>
            <a:r>
              <a:rPr lang="en-GB" smtClean="0"/>
              <a:t>is established.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2 analysis</a:t>
            </a:r>
            <a:endParaRPr lang="en-US" dirty="0"/>
          </a:p>
        </p:txBody>
      </p:sp>
      <p:sp>
        <p:nvSpPr>
          <p:cNvPr id="3" name="Content Placeholder 2"/>
          <p:cNvSpPr>
            <a:spLocks noGrp="1"/>
          </p:cNvSpPr>
          <p:nvPr>
            <p:ph idx="1"/>
          </p:nvPr>
        </p:nvSpPr>
        <p:spPr/>
        <p:txBody>
          <a:bodyPr>
            <a:normAutofit fontScale="92500"/>
          </a:bodyPr>
          <a:lstStyle/>
          <a:p>
            <a:r>
              <a:rPr lang="en-GB" dirty="0" smtClean="0"/>
              <a:t>Blanche’s dead husband resurfaces when Stanley finds the love letters from him Blanche treasures – “The touch of your hands insults them!” – this also shows that she is not over his death.</a:t>
            </a:r>
          </a:p>
          <a:p>
            <a:endParaRPr lang="en-GB" dirty="0" smtClean="0"/>
          </a:p>
          <a:p>
            <a:r>
              <a:rPr lang="en-GB" dirty="0" smtClean="0"/>
              <a:t>She gives the audience further hints into the intrigue of her relationship with him “ I hurt him the way that you would like to hurt me, but you can’t! I’m not young and vulnerable any more.” Blanche believes that she is now protected against being hurt mentally but is proved wrong towards the end of the play.</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2 analysis </a:t>
            </a:r>
            <a:endParaRPr lang="en-US" dirty="0"/>
          </a:p>
        </p:txBody>
      </p:sp>
      <p:sp>
        <p:nvSpPr>
          <p:cNvPr id="3" name="Content Placeholder 2"/>
          <p:cNvSpPr>
            <a:spLocks noGrp="1"/>
          </p:cNvSpPr>
          <p:nvPr>
            <p:ph idx="1"/>
          </p:nvPr>
        </p:nvSpPr>
        <p:spPr/>
        <p:txBody>
          <a:bodyPr>
            <a:normAutofit fontScale="92500" lnSpcReduction="20000"/>
          </a:bodyPr>
          <a:lstStyle/>
          <a:p>
            <a:r>
              <a:rPr lang="en-GB" dirty="0" smtClean="0"/>
              <a:t>Blanche and Stella go out for the night and Blanche displays her romantic, sensitive nature “How pretty the sky is! I ought to go there on a rocket that never comes down!” but is quickly reminded of the reality of her situation in New Orleans “Red </a:t>
            </a:r>
            <a:r>
              <a:rPr lang="en-GB" dirty="0" err="1" smtClean="0"/>
              <a:t>hots</a:t>
            </a:r>
            <a:r>
              <a:rPr lang="en-GB" dirty="0" smtClean="0"/>
              <a:t>! Red </a:t>
            </a:r>
            <a:r>
              <a:rPr lang="en-GB" dirty="0" err="1" smtClean="0"/>
              <a:t>hots</a:t>
            </a:r>
            <a:r>
              <a:rPr lang="en-GB" dirty="0" smtClean="0"/>
              <a:t>!” which causes her to react defensively. </a:t>
            </a:r>
          </a:p>
          <a:p>
            <a:endParaRPr lang="en-GB" dirty="0" smtClean="0"/>
          </a:p>
          <a:p>
            <a:r>
              <a:rPr lang="en-GB" dirty="0" smtClean="0"/>
              <a:t>At the end of the scene she hints at impending catastrophe by commenting that “The blind (Stella) – are leading the blind!” Stella is blind to Stanley’s true nature and she is blind to reality. Her desperate laughter hints that she is aware of the coming danger but unable to face up to it.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3 analysis	</a:t>
            </a:r>
            <a:endParaRPr lang="en-US" dirty="0"/>
          </a:p>
        </p:txBody>
      </p:sp>
      <p:sp>
        <p:nvSpPr>
          <p:cNvPr id="3" name="Content Placeholder 2"/>
          <p:cNvSpPr>
            <a:spLocks noGrp="1"/>
          </p:cNvSpPr>
          <p:nvPr>
            <p:ph idx="1"/>
          </p:nvPr>
        </p:nvSpPr>
        <p:spPr/>
        <p:txBody>
          <a:bodyPr/>
          <a:lstStyle/>
          <a:p>
            <a:r>
              <a:rPr lang="en-GB" dirty="0" smtClean="0"/>
              <a:t>The initial stage directions are vivid and </a:t>
            </a:r>
            <a:r>
              <a:rPr lang="en-GB" dirty="0" err="1" smtClean="0"/>
              <a:t>and</a:t>
            </a:r>
            <a:r>
              <a:rPr lang="en-GB" dirty="0" smtClean="0"/>
              <a:t> reiterate the importance of visual elements such as light and harsh primary colours. </a:t>
            </a:r>
          </a:p>
          <a:p>
            <a:endParaRPr lang="en-GB" dirty="0" smtClean="0"/>
          </a:p>
          <a:p>
            <a:r>
              <a:rPr lang="en-GB" dirty="0" smtClean="0"/>
              <a:t>The stage direction also alludes to a painting by Van Gogh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332656"/>
            <a:ext cx="6678488" cy="5355312"/>
          </a:xfrm>
          <a:prstGeom prst="rect">
            <a:avLst/>
          </a:prstGeom>
        </p:spPr>
        <p:txBody>
          <a:bodyPr wrap="square">
            <a:spAutoFit/>
          </a:bodyPr>
          <a:lstStyle/>
          <a:p>
            <a:r>
              <a:rPr lang="en-US" b="1" dirty="0" smtClean="0"/>
              <a:t>In His Words:</a:t>
            </a:r>
          </a:p>
          <a:p>
            <a:r>
              <a:rPr lang="en-US" dirty="0" smtClean="0"/>
              <a:t>"I made up my mind to take it gaily. I swore at the said landlord, who after all isn't a bad fellow, and told him that to revenge myself for paying him so much money for nothing, I would paint the whole of his rotten shanty so as to repay myself...I have tried to express the terrible passions of humanity by means of red and green.“</a:t>
            </a:r>
          </a:p>
          <a:p>
            <a:endParaRPr lang="en-US" dirty="0" smtClean="0"/>
          </a:p>
          <a:p>
            <a:r>
              <a:rPr lang="en-US" b="1" dirty="0" smtClean="0"/>
              <a:t>A Study In Dreary:</a:t>
            </a:r>
          </a:p>
          <a:p>
            <a:r>
              <a:rPr lang="en-US" dirty="0" smtClean="0"/>
              <a:t>"The room is blood red and dark yellow with a green billiard table in the middle; there are four lemon-yellow lamps with a glow of orange and green. Everywhere there is a clash and contrast of the most alien reds and greens, in the figures of the sleeping hooligans, in the empty dreary room, in violet and blue. The blood-red and the yellow-green of the billiard table, for instance, contrast with the soft tender Louis XV green of the counter, on which there is a rose nosegay. The white clothes of the landlord, on vigil in a corner of this furnace, turn yellow, or pale luminous green."</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76px-Vincent_Willem_van_Gogh_076.jpg"/>
          <p:cNvPicPr>
            <a:picLocks noChangeAspect="1"/>
          </p:cNvPicPr>
          <p:nvPr/>
        </p:nvPicPr>
        <p:blipFill>
          <a:blip r:embed="rId2" cstate="print"/>
          <a:stretch>
            <a:fillRect/>
          </a:stretch>
        </p:blipFill>
        <p:spPr>
          <a:xfrm>
            <a:off x="539552" y="764704"/>
            <a:ext cx="7095744" cy="5477256"/>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Today’s Lesson	</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Outstanding signatures </a:t>
            </a:r>
          </a:p>
          <a:p>
            <a:endParaRPr lang="en-GB" dirty="0" smtClean="0"/>
          </a:p>
          <a:p>
            <a:r>
              <a:rPr lang="en-GB" dirty="0" smtClean="0"/>
              <a:t>Homework – finish reading Streetcar for Thurs. There will be a quiz! </a:t>
            </a:r>
          </a:p>
          <a:p>
            <a:endParaRPr lang="en-GB" dirty="0" smtClean="0"/>
          </a:p>
          <a:p>
            <a:r>
              <a:rPr lang="en-GB" dirty="0" smtClean="0"/>
              <a:t>Streetcar analysis, need to finish this week. </a:t>
            </a:r>
          </a:p>
          <a:p>
            <a:endParaRPr lang="en-GB" dirty="0" smtClean="0"/>
          </a:p>
          <a:p>
            <a:r>
              <a:rPr lang="en-GB" dirty="0" smtClean="0"/>
              <a:t>The following to send me their completed folios today WITHOUT FAIL, you will need to make up today’s work. </a:t>
            </a:r>
          </a:p>
          <a:p>
            <a:endParaRPr lang="en-GB" dirty="0" smtClean="0"/>
          </a:p>
          <a:p>
            <a:r>
              <a:rPr lang="en-GB" dirty="0" smtClean="0"/>
              <a:t>Anna </a:t>
            </a:r>
          </a:p>
          <a:p>
            <a:r>
              <a:rPr lang="en-GB" dirty="0" smtClean="0"/>
              <a:t>Sarah</a:t>
            </a:r>
          </a:p>
          <a:p>
            <a:r>
              <a:rPr lang="en-GB" dirty="0" smtClean="0"/>
              <a:t>Heather</a:t>
            </a:r>
          </a:p>
          <a:p>
            <a:r>
              <a:rPr lang="en-GB" dirty="0" smtClean="0"/>
              <a:t>Jennifer</a:t>
            </a:r>
          </a:p>
          <a:p>
            <a:r>
              <a:rPr lang="en-GB" dirty="0" smtClean="0"/>
              <a:t>Millie Mitchell</a:t>
            </a:r>
          </a:p>
          <a:p>
            <a:r>
              <a:rPr lang="en-GB" dirty="0" smtClean="0"/>
              <a:t>Toby</a:t>
            </a:r>
          </a:p>
          <a:p>
            <a:r>
              <a:rPr lang="en-GB" dirty="0" smtClean="0"/>
              <a:t>Beth </a:t>
            </a:r>
            <a:endParaRPr lang="en-GB"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3 analysis</a:t>
            </a:r>
            <a:endParaRPr lang="en-US" dirty="0"/>
          </a:p>
        </p:txBody>
      </p:sp>
      <p:sp>
        <p:nvSpPr>
          <p:cNvPr id="3" name="Content Placeholder 2"/>
          <p:cNvSpPr>
            <a:spLocks noGrp="1"/>
          </p:cNvSpPr>
          <p:nvPr>
            <p:ph idx="1"/>
          </p:nvPr>
        </p:nvSpPr>
        <p:spPr/>
        <p:txBody>
          <a:bodyPr>
            <a:normAutofit fontScale="62500" lnSpcReduction="20000"/>
          </a:bodyPr>
          <a:lstStyle/>
          <a:p>
            <a:r>
              <a:rPr lang="en-GB" dirty="0" smtClean="0"/>
              <a:t>The poker game shows Stanley as a dominant figure amongst his friends “Deal!”  and his coarseness “Spit in the ocean” – and Blanche’s attraction to the more refined Mitch “He seems superior to the others” </a:t>
            </a:r>
          </a:p>
          <a:p>
            <a:endParaRPr lang="en-GB" dirty="0" smtClean="0"/>
          </a:p>
          <a:p>
            <a:r>
              <a:rPr lang="en-GB" dirty="0" smtClean="0"/>
              <a:t>“One-eyed jacks are wild” could be seen to be a reference to Stanley. One eyed jacks are the knaves of spades and hearts. Knave = a rogue </a:t>
            </a:r>
          </a:p>
          <a:p>
            <a:endParaRPr lang="en-GB" dirty="0" smtClean="0"/>
          </a:p>
          <a:p>
            <a:r>
              <a:rPr lang="en-GB" dirty="0" smtClean="0"/>
              <a:t>Stanley’s friends show their absolute loyalty to him even after he attacks his wife “They speak quietly and lovingly to him..” showing that Stella is entirely alone should she choose to leave her marriage. </a:t>
            </a:r>
          </a:p>
          <a:p>
            <a:endParaRPr lang="en-GB" dirty="0" smtClean="0"/>
          </a:p>
          <a:p>
            <a:r>
              <a:rPr lang="en-GB" dirty="0" smtClean="0"/>
              <a:t>The setting with its bright colours alerts the audience to the fact that this is Stanley’s territory.  Blanche tellingly puts up a Chinese lantern she has bought in this scene which hints at her inability to face things as they are. </a:t>
            </a:r>
          </a:p>
          <a:p>
            <a:endParaRPr lang="en-GB" dirty="0" smtClean="0"/>
          </a:p>
          <a:p>
            <a:r>
              <a:rPr lang="en-GB" dirty="0" smtClean="0"/>
              <a:t>Stanley is instantly resentful of Mitch’s attraction for Blanche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3 analysis</a:t>
            </a:r>
            <a:endParaRPr lang="en-US" dirty="0"/>
          </a:p>
        </p:txBody>
      </p:sp>
      <p:sp>
        <p:nvSpPr>
          <p:cNvPr id="3" name="Content Placeholder 2"/>
          <p:cNvSpPr>
            <a:spLocks noGrp="1"/>
          </p:cNvSpPr>
          <p:nvPr>
            <p:ph idx="1"/>
          </p:nvPr>
        </p:nvSpPr>
        <p:spPr/>
        <p:txBody>
          <a:bodyPr/>
          <a:lstStyle/>
          <a:p>
            <a:r>
              <a:rPr lang="en-GB" dirty="0" smtClean="0"/>
              <a:t>The climax of the scene – when Stella is attacked by Stanley is offstage, creating an event in the imaginations of the audience.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Study Structure</a:t>
            </a:r>
            <a:endParaRPr lang="en-US" dirty="0"/>
          </a:p>
        </p:txBody>
      </p:sp>
      <p:sp>
        <p:nvSpPr>
          <p:cNvPr id="3" name="Content Placeholder 2"/>
          <p:cNvSpPr>
            <a:spLocks noGrp="1"/>
          </p:cNvSpPr>
          <p:nvPr>
            <p:ph idx="1"/>
          </p:nvPr>
        </p:nvSpPr>
        <p:spPr/>
        <p:txBody>
          <a:bodyPr/>
          <a:lstStyle/>
          <a:p>
            <a:r>
              <a:rPr lang="en-GB" dirty="0" smtClean="0"/>
              <a:t>First reading of the play</a:t>
            </a:r>
          </a:p>
          <a:p>
            <a:endParaRPr lang="en-GB" dirty="0" smtClean="0"/>
          </a:p>
          <a:p>
            <a:r>
              <a:rPr lang="en-GB" dirty="0" smtClean="0"/>
              <a:t>Study the film version</a:t>
            </a:r>
          </a:p>
          <a:p>
            <a:endParaRPr lang="en-GB" dirty="0" smtClean="0"/>
          </a:p>
          <a:p>
            <a:r>
              <a:rPr lang="en-GB" dirty="0" smtClean="0"/>
              <a:t>Second, in-depth reading of the play with focus on themes, literary and dramatic techniques and devices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3 analysis</a:t>
            </a:r>
            <a:endParaRPr lang="en-US" dirty="0"/>
          </a:p>
        </p:txBody>
      </p:sp>
      <p:sp>
        <p:nvSpPr>
          <p:cNvPr id="3" name="Content Placeholder 2"/>
          <p:cNvSpPr>
            <a:spLocks noGrp="1"/>
          </p:cNvSpPr>
          <p:nvPr>
            <p:ph idx="1"/>
          </p:nvPr>
        </p:nvSpPr>
        <p:spPr/>
        <p:txBody>
          <a:bodyPr>
            <a:normAutofit fontScale="85000" lnSpcReduction="20000"/>
          </a:bodyPr>
          <a:lstStyle/>
          <a:p>
            <a:r>
              <a:rPr lang="en-GB" dirty="0" smtClean="0"/>
              <a:t>Stanley’s emotions are mirrored on set and using music. </a:t>
            </a:r>
          </a:p>
          <a:p>
            <a:endParaRPr lang="en-GB" dirty="0" smtClean="0"/>
          </a:p>
          <a:p>
            <a:r>
              <a:rPr lang="en-GB" dirty="0" smtClean="0"/>
              <a:t>“Paper Doll” was a smash hit song about possessive love and it bemoans “fickle minded real live” girls. It shows Stanley’s change of mood to shame “played slow and blue” and would have been very familiar to audiences.</a:t>
            </a:r>
          </a:p>
          <a:p>
            <a:endParaRPr lang="en-GB" dirty="0" smtClean="0"/>
          </a:p>
          <a:p>
            <a:r>
              <a:rPr lang="en-GB" dirty="0" smtClean="0"/>
              <a:t>“Dissonant brass and piano sounds....The “blue piano” plays for a brief interval.” The music shows his troubled emotional state as he looks desperately for his wife.</a:t>
            </a:r>
          </a:p>
          <a:p>
            <a:endParaRPr lang="en-GB" dirty="0" smtClean="0"/>
          </a:p>
          <a:p>
            <a:r>
              <a:rPr lang="en-GB" dirty="0" smtClean="0"/>
              <a:t>Dissonant = harsh and inharmonious which reflects the </a:t>
            </a:r>
            <a:r>
              <a:rPr lang="en-GB" dirty="0" err="1" smtClean="0"/>
              <a:t>Kowalskis</a:t>
            </a:r>
            <a:r>
              <a:rPr lang="en-GB" dirty="0" smtClean="0"/>
              <a:t>’ turbulent marriage.</a:t>
            </a:r>
          </a:p>
          <a:p>
            <a:endParaRPr lang="en-GB" dirty="0" smtClean="0"/>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3 analysis </a:t>
            </a:r>
            <a:endParaRPr lang="en-US" dirty="0"/>
          </a:p>
        </p:txBody>
      </p:sp>
      <p:sp>
        <p:nvSpPr>
          <p:cNvPr id="3" name="Content Placeholder 2"/>
          <p:cNvSpPr>
            <a:spLocks noGrp="1"/>
          </p:cNvSpPr>
          <p:nvPr>
            <p:ph idx="1"/>
          </p:nvPr>
        </p:nvSpPr>
        <p:spPr/>
        <p:txBody>
          <a:bodyPr>
            <a:normAutofit fontScale="55000" lnSpcReduction="20000"/>
          </a:bodyPr>
          <a:lstStyle/>
          <a:p>
            <a:r>
              <a:rPr lang="en-GB" sz="2900" dirty="0" smtClean="0"/>
              <a:t>Stella goes back to Stanley in this scene and the low-tone clarinet used in the stage direction echoes the sexual tension between Stella and Stanley.  This is shown by Eunice’s comment :“I hope they do haul you in and turn the fire hose on you, same as the last time!”  to be characteristic of Stella and Stanley’s relationship – the violence is part of the attraction for Stella and this scene displays her passion for Stanley.</a:t>
            </a:r>
          </a:p>
          <a:p>
            <a:endParaRPr lang="en-GB" sz="2900" dirty="0" smtClean="0"/>
          </a:p>
          <a:p>
            <a:endParaRPr lang="en-GB" sz="2900" dirty="0" smtClean="0"/>
          </a:p>
          <a:p>
            <a:r>
              <a:rPr lang="en-GB" sz="2900" dirty="0" smtClean="0"/>
              <a:t>Stanley’s shouting “STELLA-AHHHHHH!” also mimics an animal’s cry for its mate.  </a:t>
            </a:r>
            <a:endParaRPr lang="en-US" sz="2900" dirty="0" smtClean="0"/>
          </a:p>
          <a:p>
            <a:endParaRPr lang="en-GB" sz="2900" dirty="0" smtClean="0"/>
          </a:p>
          <a:p>
            <a:endParaRPr lang="en-GB" sz="2900" dirty="0" smtClean="0"/>
          </a:p>
          <a:p>
            <a:r>
              <a:rPr lang="en-GB" sz="2900" dirty="0" smtClean="0"/>
              <a:t>Stella and Stanley’s relationship is shown to be primal – Stella refers to Stanley as an “animal thing” over his anger towards the radio. “Then they come together with low animal moans”, and this contrasts with Mitch and Blanche’s more refined courtship where they discuss poetry and Mitch’s notions of etiquette towards women “Poker should not be played in a house with women.” Blanche asks Stella if Mitch is “a wolf” – is he animalistic?</a:t>
            </a:r>
          </a:p>
          <a:p>
            <a:endParaRPr lang="en-GB" dirty="0" smtClean="0"/>
          </a:p>
          <a:p>
            <a:endParaRPr lang="en-GB"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3 analysis</a:t>
            </a:r>
            <a:endParaRPr lang="en-US" dirty="0"/>
          </a:p>
        </p:txBody>
      </p:sp>
      <p:sp>
        <p:nvSpPr>
          <p:cNvPr id="3" name="Content Placeholder 2"/>
          <p:cNvSpPr>
            <a:spLocks noGrp="1"/>
          </p:cNvSpPr>
          <p:nvPr>
            <p:ph idx="1"/>
          </p:nvPr>
        </p:nvSpPr>
        <p:spPr/>
        <p:txBody>
          <a:bodyPr>
            <a:normAutofit lnSpcReduction="10000"/>
          </a:bodyPr>
          <a:lstStyle/>
          <a:p>
            <a:r>
              <a:rPr lang="en-GB" dirty="0" smtClean="0"/>
              <a:t> At the end of the scene their attraction is cemented when Blanche remarks “Thank you for being so kind! I need kindness now” which foreshadows her famous line about the kindness of strangers (which of course Mitch is). The music fades away demonstrating that the emotional turmoil of the scene is over. </a:t>
            </a:r>
          </a:p>
          <a:p>
            <a:endParaRPr lang="en-GB" dirty="0" smtClean="0"/>
          </a:p>
          <a:p>
            <a:r>
              <a:rPr lang="en-GB" dirty="0" smtClean="0"/>
              <a:t>Mitch reassures Blanche saying that Stella and Stanley are “crazy about each other” – desire can be seen as a form of madness in this play. </a:t>
            </a:r>
          </a:p>
          <a:p>
            <a:endParaRPr lang="en-GB" dirty="0" smtClean="0"/>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Themes</a:t>
            </a:r>
            <a:endParaRPr lang="en-US" dirty="0"/>
          </a:p>
        </p:txBody>
      </p:sp>
      <p:sp>
        <p:nvSpPr>
          <p:cNvPr id="3" name="Content Placeholder 2"/>
          <p:cNvSpPr>
            <a:spLocks noGrp="1"/>
          </p:cNvSpPr>
          <p:nvPr>
            <p:ph idx="1"/>
          </p:nvPr>
        </p:nvSpPr>
        <p:spPr/>
        <p:txBody>
          <a:bodyPr/>
          <a:lstStyle/>
          <a:p>
            <a:r>
              <a:rPr lang="en-GB" sz="2800" b="1" dirty="0" smtClean="0">
                <a:latin typeface="Calibri" pitchFamily="34" charset="0"/>
              </a:rPr>
              <a:t>Death</a:t>
            </a:r>
            <a:r>
              <a:rPr lang="en-GB" sz="2800" dirty="0" smtClean="0">
                <a:latin typeface="Calibri" pitchFamily="34" charset="0"/>
              </a:rPr>
              <a:t> (symbolic streetcars, loss of Belle </a:t>
            </a:r>
            <a:r>
              <a:rPr lang="en-GB" sz="2800" dirty="0" err="1" smtClean="0">
                <a:latin typeface="Calibri" pitchFamily="34" charset="0"/>
              </a:rPr>
              <a:t>Reve</a:t>
            </a:r>
            <a:r>
              <a:rPr lang="en-GB" sz="2800" dirty="0" smtClean="0">
                <a:latin typeface="Calibri" pitchFamily="34" charset="0"/>
              </a:rPr>
              <a:t>, Blanche’s dreams of dying, loss of Blanche’s husband, Mexican flower seller)</a:t>
            </a:r>
          </a:p>
          <a:p>
            <a:r>
              <a:rPr lang="en-GB" sz="2800" b="1" dirty="0" smtClean="0">
                <a:latin typeface="Calibri" pitchFamily="34" charset="0"/>
              </a:rPr>
              <a:t>Desire</a:t>
            </a:r>
            <a:r>
              <a:rPr lang="en-GB" sz="2800" dirty="0" smtClean="0">
                <a:latin typeface="Calibri" pitchFamily="34" charset="0"/>
              </a:rPr>
              <a:t> (sexual passion, sexual degradation, misplaced desire, promiscuity, exciting lovemaking, giving birth, suffering caused by desire)</a:t>
            </a:r>
          </a:p>
          <a:p>
            <a:r>
              <a:rPr lang="en-GB" sz="2800" b="1" dirty="0" smtClean="0">
                <a:latin typeface="Calibri" pitchFamily="34" charset="0"/>
              </a:rPr>
              <a:t>Madness</a:t>
            </a:r>
            <a:r>
              <a:rPr lang="en-GB" sz="2800" dirty="0" smtClean="0">
                <a:latin typeface="Calibri" pitchFamily="34" charset="0"/>
              </a:rPr>
              <a:t> (Blanche’s fantasy world, Stanley’s ability to break Blanche, Williams’ use of stage directions)</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4 analysis</a:t>
            </a:r>
            <a:endParaRPr lang="en-US" dirty="0"/>
          </a:p>
        </p:txBody>
      </p:sp>
      <p:sp>
        <p:nvSpPr>
          <p:cNvPr id="3" name="Content Placeholder 2"/>
          <p:cNvSpPr>
            <a:spLocks noGrp="1"/>
          </p:cNvSpPr>
          <p:nvPr>
            <p:ph idx="1"/>
          </p:nvPr>
        </p:nvSpPr>
        <p:spPr/>
        <p:txBody>
          <a:bodyPr>
            <a:normAutofit fontScale="70000" lnSpcReduction="20000"/>
          </a:bodyPr>
          <a:lstStyle/>
          <a:p>
            <a:r>
              <a:rPr lang="en-GB" dirty="0" smtClean="0"/>
              <a:t>In this scene, the two sisters discuss desire and Blanche refers to it negatively as a “rattle-trap street-car” , as something brutish and harmful “Now don’t say it was one of those mysterious electric things between people! If you do I’ll laugh in your face.”</a:t>
            </a:r>
          </a:p>
          <a:p>
            <a:endParaRPr lang="en-GB" dirty="0" smtClean="0"/>
          </a:p>
          <a:p>
            <a:r>
              <a:rPr lang="en-GB" dirty="0" smtClean="0"/>
              <a:t>Stella asks Blanche if she has “ever ridden on that street-car” and Blanche replies that it has brought her to Stella. E.g. Penniless and alone. The sisters are alluding to sexual passion .</a:t>
            </a:r>
          </a:p>
          <a:p>
            <a:endParaRPr lang="en-GB" dirty="0" smtClean="0"/>
          </a:p>
          <a:p>
            <a:r>
              <a:rPr lang="en-GB" dirty="0" smtClean="0"/>
              <a:t>The opening stage directions suggest harmony, reflecting Stella’s now calm state of mind. She is reading a comic which puts her more into Stanley’s world than Blanche’s educated world.</a:t>
            </a:r>
          </a:p>
          <a:p>
            <a:endParaRPr lang="en-GB" dirty="0" smtClean="0"/>
          </a:p>
          <a:p>
            <a:r>
              <a:rPr lang="en-GB" dirty="0" smtClean="0"/>
              <a:t>Blanche enters hysterically and “her appearance entirely contrasts with STELLA’s” – this shows Blanche’s lack of understanding regarding Stella and Stanley’s relationship. </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4 analysis</a:t>
            </a:r>
            <a:endParaRPr lang="en-US" dirty="0"/>
          </a:p>
        </p:txBody>
      </p:sp>
      <p:sp>
        <p:nvSpPr>
          <p:cNvPr id="3" name="Content Placeholder 2"/>
          <p:cNvSpPr>
            <a:spLocks noGrp="1"/>
          </p:cNvSpPr>
          <p:nvPr>
            <p:ph idx="1"/>
          </p:nvPr>
        </p:nvSpPr>
        <p:spPr/>
        <p:txBody>
          <a:bodyPr>
            <a:normAutofit fontScale="70000" lnSpcReduction="20000"/>
          </a:bodyPr>
          <a:lstStyle/>
          <a:p>
            <a:r>
              <a:rPr lang="en-GB" dirty="0" smtClean="0"/>
              <a:t>The sisters’ dialogue contrasts in this scene with Blanche’s highly strung tone pitched against Stella’s matter-of-fact, dry tone. This foreshadows their relationship at the end when Blanche is sent to the asylum.</a:t>
            </a:r>
          </a:p>
          <a:p>
            <a:endParaRPr lang="en-GB" dirty="0" smtClean="0"/>
          </a:p>
          <a:p>
            <a:r>
              <a:rPr lang="en-GB" dirty="0" smtClean="0"/>
              <a:t>Blanche tries to contact her old beau, </a:t>
            </a:r>
            <a:r>
              <a:rPr lang="en-GB" dirty="0" err="1" smtClean="0"/>
              <a:t>Shep</a:t>
            </a:r>
            <a:r>
              <a:rPr lang="en-GB" dirty="0" smtClean="0"/>
              <a:t> </a:t>
            </a:r>
            <a:r>
              <a:rPr lang="en-GB" dirty="0" err="1" smtClean="0"/>
              <a:t>Huntleigh</a:t>
            </a:r>
            <a:r>
              <a:rPr lang="en-GB" dirty="0" smtClean="0"/>
              <a:t> showing her attempts to be rescued by a gentleman of social standing and makes the audience question her sanity.</a:t>
            </a:r>
          </a:p>
          <a:p>
            <a:endParaRPr lang="en-GB" dirty="0" smtClean="0"/>
          </a:p>
          <a:p>
            <a:r>
              <a:rPr lang="en-GB" dirty="0" smtClean="0"/>
              <a:t>A dramatic device is also used in this scene when the audience sees that Stanley overhears Blanche describing him as an animal and a brute. A train is in the stage direction here, an accepted literary representation of fate.</a:t>
            </a:r>
          </a:p>
          <a:p>
            <a:endParaRPr lang="en-GB" dirty="0" smtClean="0"/>
          </a:p>
          <a:p>
            <a:r>
              <a:rPr lang="en-GB" dirty="0" smtClean="0"/>
              <a:t> She reminds Stella of the world she comes from “Such things as art- as poetry and music...” and begs her to leave Stanley.</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4 analysis </a:t>
            </a:r>
            <a:endParaRPr lang="en-US" dirty="0"/>
          </a:p>
        </p:txBody>
      </p:sp>
      <p:sp>
        <p:nvSpPr>
          <p:cNvPr id="3" name="Content Placeholder 2"/>
          <p:cNvSpPr>
            <a:spLocks noGrp="1"/>
          </p:cNvSpPr>
          <p:nvPr>
            <p:ph idx="1"/>
          </p:nvPr>
        </p:nvSpPr>
        <p:spPr/>
        <p:txBody>
          <a:bodyPr/>
          <a:lstStyle/>
          <a:p>
            <a:r>
              <a:rPr lang="en-GB" dirty="0" smtClean="0"/>
              <a:t>Stanley re-enters the scene and Stella “embraced him with both arms, fiercely...” and he grins at Blanche showing his victory over her.</a:t>
            </a:r>
          </a:p>
          <a:p>
            <a:endParaRPr lang="en-GB" dirty="0" smtClean="0"/>
          </a:p>
          <a:p>
            <a:r>
              <a:rPr lang="en-GB" dirty="0" smtClean="0"/>
              <a:t>The stage direction reinforces this, with the lights showing a “lingering brightness” on their embrace and the blue piano playing. This marks the beginning of Blanche’s downfall in New Orleans.</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5 analysis </a:t>
            </a:r>
            <a:endParaRPr lang="en-US" dirty="0"/>
          </a:p>
        </p:txBody>
      </p:sp>
      <p:sp>
        <p:nvSpPr>
          <p:cNvPr id="3" name="Content Placeholder 2"/>
          <p:cNvSpPr>
            <a:spLocks noGrp="1"/>
          </p:cNvSpPr>
          <p:nvPr>
            <p:ph idx="1"/>
          </p:nvPr>
        </p:nvSpPr>
        <p:spPr/>
        <p:txBody>
          <a:bodyPr>
            <a:normAutofit fontScale="92500"/>
          </a:bodyPr>
          <a:lstStyle/>
          <a:p>
            <a:r>
              <a:rPr lang="en-GB" dirty="0" smtClean="0"/>
              <a:t>In this scene Blanche’s sanity is again brought into question as she writes to </a:t>
            </a:r>
            <a:r>
              <a:rPr lang="en-GB" dirty="0" err="1" smtClean="0"/>
              <a:t>Shep</a:t>
            </a:r>
            <a:r>
              <a:rPr lang="en-GB" dirty="0" smtClean="0"/>
              <a:t> </a:t>
            </a:r>
            <a:r>
              <a:rPr lang="en-GB" dirty="0" err="1" smtClean="0"/>
              <a:t>Huntle</a:t>
            </a:r>
            <a:r>
              <a:rPr lang="en-US" dirty="0" err="1" smtClean="0"/>
              <a:t>igh</a:t>
            </a:r>
            <a:r>
              <a:rPr lang="en-US" dirty="0" smtClean="0"/>
              <a:t> (unable to accept Stella’s decision to stay with Stanley) and the dramatic device of her aside “(She laughs nervously and </a:t>
            </a:r>
            <a:r>
              <a:rPr lang="en-US" dirty="0" err="1" smtClean="0"/>
              <a:t>brightly,touching</a:t>
            </a:r>
            <a:r>
              <a:rPr lang="en-US" dirty="0" smtClean="0"/>
              <a:t> her throat as if actually talking to </a:t>
            </a:r>
            <a:r>
              <a:rPr lang="en-US" dirty="0" err="1" smtClean="0"/>
              <a:t>Shep</a:t>
            </a:r>
            <a:r>
              <a:rPr lang="en-US" dirty="0" smtClean="0"/>
              <a:t>) “Forewarned is forearmed they say”</a:t>
            </a:r>
          </a:p>
          <a:p>
            <a:endParaRPr lang="en-GB" dirty="0" smtClean="0"/>
          </a:p>
          <a:p>
            <a:r>
              <a:rPr lang="en-GB" dirty="0" smtClean="0"/>
              <a:t> A threatening atmosphere is also created here by the dispute between Eunice and Steve and the growing tension between Blanche and Stanley p.50-51</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5 </a:t>
            </a:r>
            <a:endParaRPr lang="en-US" dirty="0"/>
          </a:p>
        </p:txBody>
      </p:sp>
      <p:sp>
        <p:nvSpPr>
          <p:cNvPr id="3" name="Content Placeholder 2"/>
          <p:cNvSpPr>
            <a:spLocks noGrp="1"/>
          </p:cNvSpPr>
          <p:nvPr>
            <p:ph idx="1"/>
          </p:nvPr>
        </p:nvSpPr>
        <p:spPr/>
        <p:txBody>
          <a:bodyPr>
            <a:normAutofit fontScale="70000" lnSpcReduction="20000"/>
          </a:bodyPr>
          <a:lstStyle/>
          <a:p>
            <a:r>
              <a:rPr lang="en-GB" dirty="0" smtClean="0"/>
              <a:t>Blanche and Stanley’s differences are underlined through the discussion of </a:t>
            </a:r>
            <a:r>
              <a:rPr lang="en-GB" dirty="0" err="1" smtClean="0"/>
              <a:t>starsigns</a:t>
            </a:r>
            <a:r>
              <a:rPr lang="en-GB" dirty="0" smtClean="0"/>
              <a:t> -  Blanche seeks to reinforce her moth-like suggestions of innocence by revealing she is a Virgo (sign of the virgin) and Stanley is revealed to be a Capricorn (sign of the goat with connotations of sexual brutishness)</a:t>
            </a:r>
          </a:p>
          <a:p>
            <a:endParaRPr lang="en-GB" dirty="0" smtClean="0"/>
          </a:p>
          <a:p>
            <a:r>
              <a:rPr lang="en-GB" dirty="0" smtClean="0"/>
              <a:t>Stanley reveals he has discovered something about Blanche’s past and the hotel Flamingo. </a:t>
            </a:r>
          </a:p>
          <a:p>
            <a:r>
              <a:rPr lang="en-GB" dirty="0" smtClean="0"/>
              <a:t>Blanche admits to Stella that she hasn’t been “hard or self-</a:t>
            </a:r>
            <a:r>
              <a:rPr lang="en-GB" dirty="0" err="1" smtClean="0"/>
              <a:t>sufficent</a:t>
            </a:r>
            <a:r>
              <a:rPr lang="en-GB" dirty="0" smtClean="0"/>
              <a:t> enough” and refers to “temporary magic” for protection i.e. her many one-night stands. </a:t>
            </a:r>
          </a:p>
          <a:p>
            <a:endParaRPr lang="en-GB" dirty="0" smtClean="0"/>
          </a:p>
          <a:p>
            <a:r>
              <a:rPr lang="en-GB" dirty="0" smtClean="0"/>
              <a:t>Blanche refers to “the soft people have got to-shimmer and glow-put-a-paper lantern over the light...” suggesting she is aware of her fading looks and unable to deal with reality. This creates sympathy for Blanche, and underlines her vulnerability.</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5 analysis </a:t>
            </a:r>
            <a:endParaRPr lang="en-US" dirty="0"/>
          </a:p>
        </p:txBody>
      </p:sp>
      <p:sp>
        <p:nvSpPr>
          <p:cNvPr id="3" name="Content Placeholder 2"/>
          <p:cNvSpPr>
            <a:spLocks noGrp="1"/>
          </p:cNvSpPr>
          <p:nvPr>
            <p:ph idx="1"/>
          </p:nvPr>
        </p:nvSpPr>
        <p:spPr/>
        <p:txBody>
          <a:bodyPr>
            <a:normAutofit fontScale="77500" lnSpcReduction="20000"/>
          </a:bodyPr>
          <a:lstStyle/>
          <a:p>
            <a:r>
              <a:rPr lang="en-GB" dirty="0" smtClean="0"/>
              <a:t>Stella spills coke on her sister’s white skirt – the stain can be seen as symbolic of her stained reputation in Laurel. </a:t>
            </a:r>
            <a:endParaRPr lang="en-US" dirty="0" smtClean="0"/>
          </a:p>
          <a:p>
            <a:endParaRPr lang="en-GB" dirty="0" smtClean="0"/>
          </a:p>
          <a:p>
            <a:r>
              <a:rPr lang="en-GB" dirty="0" smtClean="0"/>
              <a:t>Stella and Stanley leave for the night (music reflects their upbeat attitudes at this time then changes to “slow and blue” when Blanche is alone. </a:t>
            </a:r>
          </a:p>
          <a:p>
            <a:endParaRPr lang="en-GB" dirty="0" smtClean="0"/>
          </a:p>
          <a:p>
            <a:r>
              <a:rPr lang="en-GB" dirty="0" smtClean="0"/>
              <a:t>Blanche then encounters the Young Man delivering papers which adds complexity to her character. She is overtly sexual in her behaviour towards him, contradicting her professed intentions to marry Mitch suggesting a self-destructive nature. It also lets the audience know the rumours about Blanche are true.</a:t>
            </a:r>
          </a:p>
          <a:p>
            <a:endParaRPr lang="en-GB" dirty="0" smtClean="0"/>
          </a:p>
          <a:p>
            <a:r>
              <a:rPr lang="en-GB" dirty="0" smtClean="0"/>
              <a:t>Mitch arrives and Blanche refers to him as “my Rosenkavalier” or a knight of the rose – further highlighting her dependence on men and contradictory character.</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Context of The Author </a:t>
            </a:r>
            <a:endParaRPr lang="en-US" dirty="0"/>
          </a:p>
        </p:txBody>
      </p:sp>
      <p:sp>
        <p:nvSpPr>
          <p:cNvPr id="3" name="Content Placeholder 2"/>
          <p:cNvSpPr>
            <a:spLocks noGrp="1"/>
          </p:cNvSpPr>
          <p:nvPr>
            <p:ph idx="1"/>
          </p:nvPr>
        </p:nvSpPr>
        <p:spPr/>
        <p:txBody>
          <a:bodyPr>
            <a:normAutofit fontScale="85000" lnSpcReduction="10000"/>
          </a:bodyPr>
          <a:lstStyle/>
          <a:p>
            <a:r>
              <a:rPr lang="en-GB" sz="2800" dirty="0" smtClean="0">
                <a:latin typeface="Calibri" pitchFamily="34" charset="0"/>
              </a:rPr>
              <a:t>Tennessee Williams (March 26, 1911 – February 25, 1983)</a:t>
            </a:r>
          </a:p>
          <a:p>
            <a:pPr>
              <a:buNone/>
            </a:pPr>
            <a:endParaRPr lang="en-GB" sz="2800" dirty="0" smtClean="0">
              <a:latin typeface="Calibri" pitchFamily="34" charset="0"/>
            </a:endParaRPr>
          </a:p>
          <a:p>
            <a:r>
              <a:rPr lang="en-GB" sz="2800" dirty="0" smtClean="0">
                <a:latin typeface="Calibri" pitchFamily="34" charset="0"/>
              </a:rPr>
              <a:t>Williams is thought to have been able to identify with a fragility and vulnerability in women and once said:</a:t>
            </a:r>
          </a:p>
          <a:p>
            <a:pPr>
              <a:buNone/>
            </a:pPr>
            <a:r>
              <a:rPr lang="en-GB" sz="2800" dirty="0" smtClean="0">
                <a:latin typeface="Calibri" pitchFamily="34" charset="0"/>
              </a:rPr>
              <a:t>		“</a:t>
            </a:r>
            <a:r>
              <a:rPr lang="en-GB" sz="2800" i="1" dirty="0" smtClean="0">
                <a:latin typeface="Calibri" pitchFamily="34" charset="0"/>
              </a:rPr>
              <a:t>I draw every character out of my very vulnerable 	split personality. My heroines always express the 	climate of my interior world at the time in which 	those characters were created</a:t>
            </a:r>
            <a:r>
              <a:rPr lang="en-GB" sz="2800" dirty="0" smtClean="0">
                <a:latin typeface="Calibri" pitchFamily="34" charset="0"/>
              </a:rPr>
              <a:t>”</a:t>
            </a:r>
          </a:p>
          <a:p>
            <a:pPr>
              <a:buNone/>
            </a:pPr>
            <a:endParaRPr lang="en-GB" sz="2800" dirty="0" smtClean="0">
              <a:latin typeface="Calibri" pitchFamily="34" charset="0"/>
            </a:endParaRPr>
          </a:p>
          <a:p>
            <a:r>
              <a:rPr lang="en-GB" sz="2800" dirty="0" smtClean="0">
                <a:latin typeface="Calibri" pitchFamily="34" charset="0"/>
              </a:rPr>
              <a:t>He found examples of universal experience in the fringes of acceptable behaviour – maybe this relates to his personal experiences.</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Conflict</a:t>
            </a:r>
            <a:endParaRPr lang="en-US" dirty="0"/>
          </a:p>
        </p:txBody>
      </p:sp>
      <p:sp>
        <p:nvSpPr>
          <p:cNvPr id="3" name="Content Placeholder 2"/>
          <p:cNvSpPr>
            <a:spLocks noGrp="1"/>
          </p:cNvSpPr>
          <p:nvPr>
            <p:ph idx="1"/>
          </p:nvPr>
        </p:nvSpPr>
        <p:spPr/>
        <p:txBody>
          <a:bodyPr/>
          <a:lstStyle/>
          <a:p>
            <a:pPr marL="0" indent="0">
              <a:buNone/>
            </a:pPr>
            <a:r>
              <a:rPr lang="en-GB" sz="2400" dirty="0" smtClean="0">
                <a:latin typeface="Calibri" pitchFamily="34" charset="0"/>
              </a:rPr>
              <a:t>The play has a number of themes which involve conflict in its many forms:</a:t>
            </a:r>
          </a:p>
          <a:p>
            <a:r>
              <a:rPr lang="en-GB" sz="2400" dirty="0" smtClean="0">
                <a:latin typeface="Calibri" pitchFamily="34" charset="0"/>
              </a:rPr>
              <a:t>The values of the Old South versus the New American Way.</a:t>
            </a:r>
          </a:p>
          <a:p>
            <a:r>
              <a:rPr lang="en-GB" sz="2400" dirty="0" smtClean="0">
                <a:latin typeface="Calibri" pitchFamily="34" charset="0"/>
              </a:rPr>
              <a:t>Decay versus change</a:t>
            </a:r>
          </a:p>
          <a:p>
            <a:r>
              <a:rPr lang="en-GB" sz="2400" dirty="0" smtClean="0">
                <a:latin typeface="Calibri" pitchFamily="34" charset="0"/>
              </a:rPr>
              <a:t>Illusion versus reality</a:t>
            </a:r>
          </a:p>
          <a:p>
            <a:endParaRPr lang="en-GB" sz="2400" dirty="0" smtClean="0">
              <a:latin typeface="Calibri" pitchFamily="34" charset="0"/>
            </a:endParaRPr>
          </a:p>
          <a:p>
            <a:endParaRPr lang="en-GB" sz="2400" dirty="0" smtClean="0">
              <a:latin typeface="Calibri" pitchFamily="34" charset="0"/>
            </a:endParaRPr>
          </a:p>
        </p:txBody>
      </p:sp>
      <p:pic>
        <p:nvPicPr>
          <p:cNvPr id="4" name="Picture 2"/>
          <p:cNvPicPr>
            <a:picLocks noChangeAspect="1" noChangeArrowheads="1"/>
          </p:cNvPicPr>
          <p:nvPr/>
        </p:nvPicPr>
        <p:blipFill>
          <a:blip r:embed="rId2" cstate="print"/>
          <a:srcRect/>
          <a:stretch>
            <a:fillRect/>
          </a:stretch>
        </p:blipFill>
        <p:spPr bwMode="auto">
          <a:xfrm>
            <a:off x="2857488" y="4500570"/>
            <a:ext cx="2999739" cy="19288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Dramatic Devices</a:t>
            </a:r>
            <a:endParaRPr lang="en-US" dirty="0"/>
          </a:p>
        </p:txBody>
      </p:sp>
      <p:sp>
        <p:nvSpPr>
          <p:cNvPr id="3" name="Content Placeholder 2"/>
          <p:cNvSpPr>
            <a:spLocks noGrp="1"/>
          </p:cNvSpPr>
          <p:nvPr>
            <p:ph idx="1"/>
          </p:nvPr>
        </p:nvSpPr>
        <p:spPr/>
        <p:txBody>
          <a:bodyPr>
            <a:normAutofit fontScale="62500" lnSpcReduction="20000"/>
          </a:bodyPr>
          <a:lstStyle/>
          <a:p>
            <a:r>
              <a:rPr lang="en-GB" dirty="0" smtClean="0"/>
              <a:t>Soliloquy</a:t>
            </a:r>
          </a:p>
          <a:p>
            <a:endParaRPr lang="en-GB" dirty="0" smtClean="0"/>
          </a:p>
          <a:p>
            <a:r>
              <a:rPr lang="en-GB" dirty="0" smtClean="0"/>
              <a:t>Setting</a:t>
            </a:r>
          </a:p>
          <a:p>
            <a:endParaRPr lang="en-GB" dirty="0" smtClean="0"/>
          </a:p>
          <a:p>
            <a:r>
              <a:rPr lang="en-GB" dirty="0" smtClean="0"/>
              <a:t>Aside</a:t>
            </a:r>
          </a:p>
          <a:p>
            <a:endParaRPr lang="en-GB" dirty="0" smtClean="0"/>
          </a:p>
          <a:p>
            <a:r>
              <a:rPr lang="en-GB" dirty="0" smtClean="0"/>
              <a:t>Dramatic Irony</a:t>
            </a:r>
          </a:p>
          <a:p>
            <a:endParaRPr lang="en-GB" dirty="0" smtClean="0"/>
          </a:p>
          <a:p>
            <a:r>
              <a:rPr lang="en-GB" dirty="0" smtClean="0"/>
              <a:t>Visual Irony</a:t>
            </a:r>
          </a:p>
          <a:p>
            <a:endParaRPr lang="en-GB" dirty="0" smtClean="0"/>
          </a:p>
          <a:p>
            <a:r>
              <a:rPr lang="en-GB" dirty="0" smtClean="0"/>
              <a:t>Off-stage action</a:t>
            </a:r>
          </a:p>
          <a:p>
            <a:endParaRPr lang="en-GB" dirty="0" smtClean="0"/>
          </a:p>
          <a:p>
            <a:r>
              <a:rPr lang="en-GB" dirty="0" smtClean="0"/>
              <a:t>Contrast (juxtaposition) (Comedy </a:t>
            </a:r>
            <a:r>
              <a:rPr lang="en-GB" dirty="0" err="1" smtClean="0"/>
              <a:t>vs</a:t>
            </a:r>
            <a:r>
              <a:rPr lang="en-GB" dirty="0" smtClean="0"/>
              <a:t> Tragedy)</a:t>
            </a:r>
          </a:p>
          <a:p>
            <a:endParaRPr lang="en-GB" dirty="0" smtClean="0"/>
          </a:p>
          <a:p>
            <a:r>
              <a:rPr lang="en-GB" dirty="0" smtClean="0"/>
              <a:t>Sound Effects/Music</a:t>
            </a:r>
          </a:p>
          <a:p>
            <a:endParaRPr lang="en-GB" dirty="0" smtClean="0"/>
          </a:p>
          <a:p>
            <a:r>
              <a:rPr lang="en-GB" dirty="0" smtClean="0"/>
              <a:t>Lighting</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6 </a:t>
            </a:r>
            <a:endParaRPr lang="en-US" dirty="0"/>
          </a:p>
        </p:txBody>
      </p:sp>
      <p:sp>
        <p:nvSpPr>
          <p:cNvPr id="3" name="Content Placeholder 2"/>
          <p:cNvSpPr>
            <a:spLocks noGrp="1"/>
          </p:cNvSpPr>
          <p:nvPr>
            <p:ph idx="1"/>
          </p:nvPr>
        </p:nvSpPr>
        <p:spPr/>
        <p:txBody>
          <a:bodyPr>
            <a:normAutofit lnSpcReduction="10000"/>
          </a:bodyPr>
          <a:lstStyle/>
          <a:p>
            <a:r>
              <a:rPr lang="en-GB" dirty="0" smtClean="0"/>
              <a:t>In this scene Mitch and Blanche are returning to Elysian fields after a failed romantic encounter.</a:t>
            </a:r>
          </a:p>
          <a:p>
            <a:endParaRPr lang="en-GB" dirty="0" smtClean="0"/>
          </a:p>
          <a:p>
            <a:r>
              <a:rPr lang="en-GB" dirty="0" smtClean="0"/>
              <a:t>Blanche remarks “Is that streetcar named Desire still grinding along the tracks at this hour?” pointing to the lack of real passion in their relationship. Mitch and Blanche find common ground in loneliness but Blanche lacks a true desire for Mitch. Do you think Blanche could truly be happy with a factory worker? </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6 	</a:t>
            </a:r>
            <a:endParaRPr lang="en-US" dirty="0"/>
          </a:p>
        </p:txBody>
      </p:sp>
      <p:sp>
        <p:nvSpPr>
          <p:cNvPr id="3" name="Content Placeholder 2"/>
          <p:cNvSpPr>
            <a:spLocks noGrp="1"/>
          </p:cNvSpPr>
          <p:nvPr>
            <p:ph idx="1"/>
          </p:nvPr>
        </p:nvSpPr>
        <p:spPr/>
        <p:txBody>
          <a:bodyPr>
            <a:normAutofit fontScale="77500" lnSpcReduction="20000"/>
          </a:bodyPr>
          <a:lstStyle/>
          <a:p>
            <a:r>
              <a:rPr lang="en-GB" dirty="0" smtClean="0"/>
              <a:t>Blanche reiterates her perspective on male/female conflict as she comments on the “law of nature” that “the lady must entertain the gentleman – or no dice!” i.e. no chance or power in a relationship.</a:t>
            </a:r>
          </a:p>
          <a:p>
            <a:endParaRPr lang="en-GB" dirty="0" smtClean="0"/>
          </a:p>
          <a:p>
            <a:r>
              <a:rPr lang="en-GB" dirty="0" smtClean="0"/>
              <a:t>Blanche tries to present herself as a virtuous character but repeatedly in the scene she alludes to her past (Mitch blissfully unaware at this point, therefore creating irony) such as her use of a French prostitute’s invitation “</a:t>
            </a:r>
            <a:r>
              <a:rPr lang="en-GB" dirty="0" err="1" smtClean="0"/>
              <a:t>Voulez</a:t>
            </a:r>
            <a:r>
              <a:rPr lang="en-GB" dirty="0" smtClean="0"/>
              <a:t> </a:t>
            </a:r>
            <a:r>
              <a:rPr lang="en-GB" dirty="0" err="1" smtClean="0"/>
              <a:t>vous</a:t>
            </a:r>
            <a:r>
              <a:rPr lang="en-GB" dirty="0" smtClean="0"/>
              <a:t> </a:t>
            </a:r>
            <a:r>
              <a:rPr lang="en-GB" dirty="0" err="1" smtClean="0"/>
              <a:t>couchez</a:t>
            </a:r>
            <a:r>
              <a:rPr lang="en-GB" dirty="0" smtClean="0"/>
              <a:t> avec </a:t>
            </a:r>
            <a:r>
              <a:rPr lang="en-GB" dirty="0" err="1" smtClean="0"/>
              <a:t>moi</a:t>
            </a:r>
            <a:r>
              <a:rPr lang="en-GB" dirty="0" smtClean="0"/>
              <a:t> </a:t>
            </a:r>
            <a:r>
              <a:rPr lang="en-GB" dirty="0" err="1" smtClean="0"/>
              <a:t>ce</a:t>
            </a:r>
            <a:r>
              <a:rPr lang="en-GB" dirty="0" smtClean="0"/>
              <a:t> </a:t>
            </a:r>
            <a:r>
              <a:rPr lang="en-GB" dirty="0" err="1" smtClean="0"/>
              <a:t>soir</a:t>
            </a:r>
            <a:r>
              <a:rPr lang="en-GB" dirty="0" smtClean="0"/>
              <a:t>?” </a:t>
            </a:r>
          </a:p>
          <a:p>
            <a:endParaRPr lang="en-GB" dirty="0" smtClean="0"/>
          </a:p>
          <a:p>
            <a:r>
              <a:rPr lang="en-GB" dirty="0" smtClean="0"/>
              <a:t>Blanche finds herself unconvincing – and even rolls her eyes as she refers to her “old-fashioned ideals” – because Blanche is openly dating Mitch she feels she should conform to social standards that she clearly has little genuine regard for. </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6</a:t>
            </a:r>
            <a:endParaRPr lang="en-US" dirty="0"/>
          </a:p>
        </p:txBody>
      </p:sp>
      <p:sp>
        <p:nvSpPr>
          <p:cNvPr id="3" name="Content Placeholder 2"/>
          <p:cNvSpPr>
            <a:spLocks noGrp="1"/>
          </p:cNvSpPr>
          <p:nvPr>
            <p:ph idx="1"/>
          </p:nvPr>
        </p:nvSpPr>
        <p:spPr/>
        <p:txBody>
          <a:bodyPr/>
          <a:lstStyle/>
          <a:p>
            <a:r>
              <a:rPr lang="en-GB" dirty="0" smtClean="0"/>
              <a:t>Mitch’s clumsiness and his inept way of repeatedly referring to his perspiration on a date “I’m ashamed of the way I perspire. My shirt is sticking to me” creates a contrast between the refined Blanche and the awkward Mitch suggesting they are unsuited. </a:t>
            </a:r>
          </a:p>
          <a:p>
            <a:r>
              <a:rPr lang="en-GB" dirty="0" smtClean="0"/>
              <a:t>That Blanche is prepared to stick with Mitch despite this shows her loneliness – “You’re a natural gentleman, one of the very few that are left in the world.” </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6</a:t>
            </a:r>
            <a:endParaRPr lang="en-US" dirty="0"/>
          </a:p>
        </p:txBody>
      </p:sp>
      <p:sp>
        <p:nvSpPr>
          <p:cNvPr id="3" name="Content Placeholder 2"/>
          <p:cNvSpPr>
            <a:spLocks noGrp="1"/>
          </p:cNvSpPr>
          <p:nvPr>
            <p:ph idx="1"/>
          </p:nvPr>
        </p:nvSpPr>
        <p:spPr/>
        <p:txBody>
          <a:bodyPr>
            <a:normAutofit lnSpcReduction="10000"/>
          </a:bodyPr>
          <a:lstStyle/>
          <a:p>
            <a:r>
              <a:rPr lang="en-GB" dirty="0" smtClean="0"/>
              <a:t>Blanche asks Mitch about Stanley’s opinion of her – he is unable to understand the tension between Stanley and Blanche but Blanche foreshadows the rape scene by acknowledging “Of course there is such a thing as the hostility of – perhaps in some perverse way he –” – </a:t>
            </a:r>
          </a:p>
          <a:p>
            <a:endParaRPr lang="en-GB" dirty="0" smtClean="0"/>
          </a:p>
          <a:p>
            <a:r>
              <a:rPr lang="en-GB" dirty="0" smtClean="0"/>
              <a:t>Blanche is displaying her knowledge of men here, again lost on Mitch. She also suggests their relationship is doomed by refusing to admit her real age when Mitch asks. </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6 	</a:t>
            </a:r>
            <a:endParaRPr lang="en-US" dirty="0"/>
          </a:p>
        </p:txBody>
      </p:sp>
      <p:sp>
        <p:nvSpPr>
          <p:cNvPr id="3" name="Content Placeholder 2"/>
          <p:cNvSpPr>
            <a:spLocks noGrp="1"/>
          </p:cNvSpPr>
          <p:nvPr>
            <p:ph idx="1"/>
          </p:nvPr>
        </p:nvSpPr>
        <p:spPr/>
        <p:txBody>
          <a:bodyPr>
            <a:normAutofit fontScale="62500" lnSpcReduction="20000"/>
          </a:bodyPr>
          <a:lstStyle/>
          <a:p>
            <a:r>
              <a:rPr lang="en-GB" dirty="0" smtClean="0"/>
              <a:t>Blanche and Mitch do find a genuine tenderness when they discuss their mutual loneliness. Mitch suggests they should be together “Could it be – you and me, Blanche?” – this could potentially save Blanche making Stanley’s destruction of their relationship more poignant.</a:t>
            </a:r>
          </a:p>
          <a:p>
            <a:endParaRPr lang="en-GB" dirty="0" smtClean="0"/>
          </a:p>
          <a:p>
            <a:r>
              <a:rPr lang="en-GB" dirty="0" smtClean="0"/>
              <a:t>Blanche reveals to Mitch and the audience the story behind her marriage (and the significance of the Varsouviana polka music – “We danced the Varsouviana!” ) – the Varsouviana symbolises the memory of her dead husband but also the moment her innocence about the world was lost. 	</a:t>
            </a:r>
          </a:p>
          <a:p>
            <a:endParaRPr lang="en-GB" dirty="0" smtClean="0"/>
          </a:p>
          <a:p>
            <a:r>
              <a:rPr lang="en-GB" dirty="0" smtClean="0"/>
              <a:t>Blanche hears a train at the point she is telling the story, again demonstrating to the audience the significance (links to fate – her relationship with Alan at a young age has shaped her life) </a:t>
            </a:r>
          </a:p>
          <a:p>
            <a:endParaRPr lang="en-GB" dirty="0" smtClean="0"/>
          </a:p>
          <a:p>
            <a:r>
              <a:rPr lang="en-GB" dirty="0" smtClean="0"/>
              <a:t>Blanche’s husband was referred to by onlookers as the “Grey boy” – this refers to his name but also shows him to be one of the “pale coloured” characters and suggests a shadow/ghostlike quality. Blanche has stated she prefers people who are “primary colours”.</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6 </a:t>
            </a:r>
            <a:endParaRPr lang="en-US" dirty="0"/>
          </a:p>
        </p:txBody>
      </p:sp>
      <p:sp>
        <p:nvSpPr>
          <p:cNvPr id="3" name="Content Placeholder 2"/>
          <p:cNvSpPr>
            <a:spLocks noGrp="1"/>
          </p:cNvSpPr>
          <p:nvPr>
            <p:ph idx="1"/>
          </p:nvPr>
        </p:nvSpPr>
        <p:spPr/>
        <p:txBody>
          <a:bodyPr/>
          <a:lstStyle/>
          <a:p>
            <a:r>
              <a:rPr lang="en-GB" dirty="0" smtClean="0"/>
              <a:t>Blanche uses the language of light and darkness to explain her relationship with her husband:</a:t>
            </a:r>
            <a:r>
              <a:rPr lang="en-US" dirty="0" smtClean="0"/>
              <a:t> “It was like you suddenly turned a blinding light on something that had always been half in shadow” and says that since his death “the searchlight which had been turned on the world was turned off again and never for one moment since has there been any light that’s stronger than this – kitchen – candle…” Blanche’s lack of light (love) in her life has affected her reality. </a:t>
            </a:r>
            <a:endParaRPr lang="en-GB"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7</a:t>
            </a:r>
            <a:endParaRPr lang="en-US" dirty="0"/>
          </a:p>
        </p:txBody>
      </p:sp>
      <p:sp>
        <p:nvSpPr>
          <p:cNvPr id="3" name="Content Placeholder 2"/>
          <p:cNvSpPr>
            <a:spLocks noGrp="1"/>
          </p:cNvSpPr>
          <p:nvPr>
            <p:ph idx="1"/>
          </p:nvPr>
        </p:nvSpPr>
        <p:spPr/>
        <p:txBody>
          <a:bodyPr>
            <a:normAutofit fontScale="77500" lnSpcReduction="20000"/>
          </a:bodyPr>
          <a:lstStyle/>
          <a:p>
            <a:r>
              <a:rPr lang="en-GB" dirty="0" smtClean="0"/>
              <a:t>Time in the play has moved on in this scene – denoted by Stella’s advancing pregnancy. </a:t>
            </a:r>
          </a:p>
          <a:p>
            <a:endParaRPr lang="en-GB" dirty="0" smtClean="0"/>
          </a:p>
          <a:p>
            <a:r>
              <a:rPr lang="en-GB" dirty="0" smtClean="0"/>
              <a:t>Stan</a:t>
            </a:r>
            <a:r>
              <a:rPr lang="en-US" dirty="0" err="1" smtClean="0"/>
              <a:t>ley</a:t>
            </a:r>
            <a:r>
              <a:rPr lang="en-US" dirty="0" smtClean="0"/>
              <a:t> comes on and begins mocking Blanche (predictably, in the bathroom) and Stella attempts to defend her sister – “you have got to </a:t>
            </a:r>
            <a:r>
              <a:rPr lang="en-US" dirty="0" err="1" smtClean="0"/>
              <a:t>realise</a:t>
            </a:r>
            <a:r>
              <a:rPr lang="en-US" dirty="0" smtClean="0"/>
              <a:t> that Blanche and I grew up under very different circumstances than you did” – underlining the class difference between Stanley and the sisters. </a:t>
            </a:r>
          </a:p>
          <a:p>
            <a:endParaRPr lang="en-GB" dirty="0" smtClean="0"/>
          </a:p>
          <a:p>
            <a:r>
              <a:rPr lang="en-GB" dirty="0" smtClean="0"/>
              <a:t>Stanley begins telling Stella about Blanches’ past in detail and his crude abrupt style is contrasted with Blanches’ singing “contrapuntally ” to create a contrast and rising tension (what will happen when Blanche comes out of the bathroom?) </a:t>
            </a:r>
          </a:p>
          <a:p>
            <a:endParaRPr lang="en-GB" dirty="0" smtClean="0"/>
          </a:p>
          <a:p>
            <a:r>
              <a:rPr lang="en-GB" dirty="0" smtClean="0"/>
              <a:t>The sentimental tune Blanche is singing creates a contrast with her sordid behaviour in Laurel.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7 	</a:t>
            </a:r>
            <a:endParaRPr lang="en-US" dirty="0"/>
          </a:p>
        </p:txBody>
      </p:sp>
      <p:sp>
        <p:nvSpPr>
          <p:cNvPr id="3" name="Content Placeholder 2"/>
          <p:cNvSpPr>
            <a:spLocks noGrp="1"/>
          </p:cNvSpPr>
          <p:nvPr>
            <p:ph idx="1"/>
          </p:nvPr>
        </p:nvSpPr>
        <p:spPr/>
        <p:txBody>
          <a:bodyPr>
            <a:normAutofit fontScale="77500" lnSpcReduction="20000"/>
          </a:bodyPr>
          <a:lstStyle/>
          <a:p>
            <a:r>
              <a:rPr lang="en-GB" dirty="0" smtClean="0"/>
              <a:t>Blanche sings “Paper </a:t>
            </a:r>
            <a:r>
              <a:rPr lang="en-GB" dirty="0" err="1" smtClean="0"/>
              <a:t>Moon”juxtaposed</a:t>
            </a:r>
            <a:r>
              <a:rPr lang="en-GB" dirty="0" smtClean="0"/>
              <a:t> with Stanley gleefully telling Stella about Blanche’s past  – a well known song which echoes her situation and the theme of illusion vs. reality. The song is about a love that will never come to anything (parallels Blanche’s future with Mitch). </a:t>
            </a:r>
          </a:p>
          <a:p>
            <a:endParaRPr lang="en-GB" dirty="0" smtClean="0"/>
          </a:p>
          <a:p>
            <a:r>
              <a:rPr lang="en-GB" dirty="0" smtClean="0"/>
              <a:t>Stanley tells Stella that Blanche is not merely considered promiscuous in Laurel but “loco-nuts” again suggesting the play’s ending. Stella also echoes Blanche at this point in her reluctance to deal with reality “I don’t want to hear any more!” </a:t>
            </a:r>
          </a:p>
          <a:p>
            <a:endParaRPr lang="en-GB" dirty="0" smtClean="0"/>
          </a:p>
          <a:p>
            <a:r>
              <a:rPr lang="en-GB" dirty="0" smtClean="0"/>
              <a:t>Stanley’s need to remove Blanche from his home is now crystallised – now he knows she has no intention of returning to Laurel and is not merely </a:t>
            </a:r>
            <a:r>
              <a:rPr lang="en-GB" dirty="0" err="1" smtClean="0"/>
              <a:t>visting</a:t>
            </a:r>
            <a:r>
              <a:rPr lang="en-GB" dirty="0" smtClean="0"/>
              <a:t> – she has nowhere else to turn.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Discussion  Questions </a:t>
            </a:r>
            <a:endParaRPr lang="en-US" dirty="0"/>
          </a:p>
        </p:txBody>
      </p:sp>
      <p:sp>
        <p:nvSpPr>
          <p:cNvPr id="3" name="Content Placeholder 2"/>
          <p:cNvSpPr>
            <a:spLocks noGrp="1"/>
          </p:cNvSpPr>
          <p:nvPr>
            <p:ph idx="1"/>
          </p:nvPr>
        </p:nvSpPr>
        <p:spPr/>
        <p:txBody>
          <a:bodyPr>
            <a:normAutofit fontScale="92500"/>
          </a:bodyPr>
          <a:lstStyle/>
          <a:p>
            <a:r>
              <a:rPr lang="en-US" dirty="0" smtClean="0"/>
              <a:t>1. What does Williams' depiction of Blanche and Stanley’s lives say about desire?</a:t>
            </a:r>
            <a:br>
              <a:rPr lang="en-US" dirty="0" smtClean="0"/>
            </a:br>
            <a:endParaRPr lang="en-US" dirty="0" smtClean="0"/>
          </a:p>
          <a:p>
            <a:r>
              <a:rPr lang="en-US" dirty="0" smtClean="0"/>
              <a:t>2. The plot of </a:t>
            </a:r>
            <a:r>
              <a:rPr lang="en-US" i="1" dirty="0" smtClean="0"/>
              <a:t>A Streetcar Named Desire</a:t>
            </a:r>
            <a:r>
              <a:rPr lang="en-US" dirty="0" smtClean="0"/>
              <a:t> is driven by the dueling personalities of Blanche and Stanley. What are the sources of their animosity toward one another?</a:t>
            </a:r>
          </a:p>
          <a:p>
            <a:r>
              <a:rPr lang="en-US" dirty="0" smtClean="0"/>
              <a:t/>
            </a:r>
            <a:br>
              <a:rPr lang="en-US" dirty="0" smtClean="0"/>
            </a:br>
            <a:r>
              <a:rPr lang="en-US" dirty="0" smtClean="0"/>
              <a:t>3. </a:t>
            </a:r>
            <a:r>
              <a:rPr lang="en-US" i="1" dirty="0" smtClean="0"/>
              <a:t>A Streetcar Named Desire</a:t>
            </a:r>
            <a:r>
              <a:rPr lang="en-US" dirty="0" smtClean="0"/>
              <a:t> can be described as an elegy, or poetic expression of mourning, for an Old South that died in the first part of the twentieth century. Do you agree?</a:t>
            </a:r>
          </a:p>
          <a:p>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7 	</a:t>
            </a:r>
            <a:endParaRPr lang="en-US" dirty="0"/>
          </a:p>
        </p:txBody>
      </p:sp>
      <p:sp>
        <p:nvSpPr>
          <p:cNvPr id="3" name="Content Placeholder 2"/>
          <p:cNvSpPr>
            <a:spLocks noGrp="1"/>
          </p:cNvSpPr>
          <p:nvPr>
            <p:ph idx="1"/>
          </p:nvPr>
        </p:nvSpPr>
        <p:spPr/>
        <p:txBody>
          <a:bodyPr>
            <a:normAutofit fontScale="70000" lnSpcReduction="20000"/>
          </a:bodyPr>
          <a:lstStyle/>
          <a:p>
            <a:r>
              <a:rPr lang="en-GB" dirty="0" smtClean="0"/>
              <a:t>Stella acknowledges that Blanche can be “flighty” but alludes to Alan’s death saying that “when she was young, very young, she had an experience that – killed her illusions!” – Stella lays the blame at Alan’s door referring to him as a degenerate. Stanley shows no compassion for Blanche at this point which generates sympathy for her despite her actions in Laurel.</a:t>
            </a:r>
          </a:p>
          <a:p>
            <a:endParaRPr lang="en-GB" dirty="0" smtClean="0"/>
          </a:p>
          <a:p>
            <a:r>
              <a:rPr lang="en-GB" dirty="0" smtClean="0"/>
              <a:t>The serious tone is then countered with some light humour when Stella says she is only putting twenty five candles on Blanche’s cake which then sees more rising action as Stanley confesses he has revealed Blanche’s past to Mitch. Stella is furious – pointing out Blanche has few other options “And she hasn’t got her job? Well, what will she do!” </a:t>
            </a:r>
          </a:p>
          <a:p>
            <a:endParaRPr lang="en-GB" dirty="0" smtClean="0"/>
          </a:p>
          <a:p>
            <a:r>
              <a:rPr lang="en-GB" dirty="0" smtClean="0"/>
              <a:t>Stanley retorts that her future is mapped out for her – implying a life of prostitution which Stella refuses to acknowledge.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7 </a:t>
            </a:r>
            <a:endParaRPr lang="en-US" dirty="0"/>
          </a:p>
        </p:txBody>
      </p:sp>
      <p:sp>
        <p:nvSpPr>
          <p:cNvPr id="3" name="Content Placeholder 2"/>
          <p:cNvSpPr>
            <a:spLocks noGrp="1"/>
          </p:cNvSpPr>
          <p:nvPr>
            <p:ph idx="1"/>
          </p:nvPr>
        </p:nvSpPr>
        <p:spPr>
          <a:xfrm>
            <a:off x="467544" y="1556792"/>
            <a:ext cx="7239000" cy="4846320"/>
          </a:xfrm>
        </p:spPr>
        <p:txBody>
          <a:bodyPr>
            <a:normAutofit fontScale="92500" lnSpcReduction="20000"/>
          </a:bodyPr>
          <a:lstStyle/>
          <a:p>
            <a:r>
              <a:rPr lang="en-GB" dirty="0" smtClean="0"/>
              <a:t>Rising action is created when Stanley repeatedly shouts at Blanche to get out of the bathroom – Stella by comparison withdraws, again creating a contrast. Stanley’s insistence that Blanche stop her ritual of cleansing herself can also be seen metaphorically. </a:t>
            </a:r>
          </a:p>
          <a:p>
            <a:endParaRPr lang="en-GB" dirty="0" smtClean="0"/>
          </a:p>
          <a:p>
            <a:r>
              <a:rPr lang="en-GB" dirty="0" smtClean="0"/>
              <a:t>As the rising action continues in this scene until the audience is left in suspense by the end. Blanche’s attempts to be </a:t>
            </a:r>
            <a:r>
              <a:rPr lang="en-GB" dirty="0" err="1" smtClean="0"/>
              <a:t>lighthearted</a:t>
            </a:r>
            <a:r>
              <a:rPr lang="en-GB" dirty="0" smtClean="0"/>
              <a:t> despite the tone contribute to the tension before Blanche finally demands to know what has happened and the “distant piano goes into a hectic breakdown”</a:t>
            </a:r>
            <a:endParaRPr lang="en-US" dirty="0" smtClean="0"/>
          </a:p>
          <a:p>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8 </a:t>
            </a:r>
            <a:endParaRPr lang="en-US" dirty="0"/>
          </a:p>
        </p:txBody>
      </p:sp>
      <p:sp>
        <p:nvSpPr>
          <p:cNvPr id="3" name="Content Placeholder 2"/>
          <p:cNvSpPr>
            <a:spLocks noGrp="1"/>
          </p:cNvSpPr>
          <p:nvPr>
            <p:ph idx="1"/>
          </p:nvPr>
        </p:nvSpPr>
        <p:spPr/>
        <p:txBody>
          <a:bodyPr>
            <a:normAutofit fontScale="77500" lnSpcReduction="20000"/>
          </a:bodyPr>
          <a:lstStyle/>
          <a:p>
            <a:r>
              <a:rPr lang="en-GB" dirty="0" smtClean="0"/>
              <a:t>This scene takes place three quarters of an hour following the last scene. The stage directions are full of light – representing the harsh reality facing Blanche in this scene. </a:t>
            </a:r>
          </a:p>
          <a:p>
            <a:endParaRPr lang="en-GB" dirty="0" smtClean="0"/>
          </a:p>
          <a:p>
            <a:r>
              <a:rPr lang="en-GB" dirty="0" smtClean="0"/>
              <a:t>“A torch of sunlight blazes on the side of a big water tank...” </a:t>
            </a:r>
          </a:p>
          <a:p>
            <a:endParaRPr lang="en-GB" dirty="0" smtClean="0"/>
          </a:p>
          <a:p>
            <a:r>
              <a:rPr lang="en-GB" dirty="0" smtClean="0"/>
              <a:t>Stanley, Stella and Blanche are having an difficult meal together. The music fades to create a tense silence when Blanche desperately tells parrot jokes to try an alleviate the mood.</a:t>
            </a:r>
          </a:p>
          <a:p>
            <a:endParaRPr lang="en-GB" dirty="0" smtClean="0"/>
          </a:p>
          <a:p>
            <a:r>
              <a:rPr lang="en-GB" dirty="0" smtClean="0"/>
              <a:t>The tension is also created by the audience’s foreknowledge that Stanley has a bus ticket for Blanche and anticipates her reaction when she receives it.</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8 </a:t>
            </a:r>
            <a:endParaRPr lang="en-US" dirty="0"/>
          </a:p>
        </p:txBody>
      </p:sp>
      <p:sp>
        <p:nvSpPr>
          <p:cNvPr id="3" name="Content Placeholder 2"/>
          <p:cNvSpPr>
            <a:spLocks noGrp="1"/>
          </p:cNvSpPr>
          <p:nvPr>
            <p:ph idx="1"/>
          </p:nvPr>
        </p:nvSpPr>
        <p:spPr/>
        <p:txBody>
          <a:bodyPr>
            <a:normAutofit fontScale="77500" lnSpcReduction="20000"/>
          </a:bodyPr>
          <a:lstStyle/>
          <a:p>
            <a:r>
              <a:rPr lang="en-GB" dirty="0" smtClean="0"/>
              <a:t>Stanley’s frustration is shown in his aggressive, crude eating of the meal which emphasises his animalistic nature.  </a:t>
            </a:r>
          </a:p>
          <a:p>
            <a:endParaRPr lang="en-GB" dirty="0" smtClean="0"/>
          </a:p>
          <a:p>
            <a:r>
              <a:rPr lang="en-GB" dirty="0" smtClean="0"/>
              <a:t> He is unapologetic when reproached by Stella, whose reprimand echoes Blanche’s voice: “Your face and fingers are disgustingly greasy. Go and wash up and then help me clear the table.” Stella stands up to Stanley in this scene and tells him “You needn’t have been so cruel to someone as alone as she is.”</a:t>
            </a:r>
          </a:p>
          <a:p>
            <a:endParaRPr lang="en-GB" dirty="0" smtClean="0"/>
          </a:p>
          <a:p>
            <a:r>
              <a:rPr lang="en-GB" dirty="0" smtClean="0"/>
              <a:t>The class difference between the sisters and Stanley is shown at this point. Stanley reacts violently, referencing Huey Long – “Huey Long said “Every Man is a King!” showing he belongs in the New South of New Orleans and his acceptance of the idea of the American Dream. This is also echoed with his statement that he is “one hundred percent American...so don’t ever call me a Polack”</a:t>
            </a:r>
          </a:p>
          <a:p>
            <a:endParaRPr lang="en-GB" dirty="0" smtClean="0"/>
          </a:p>
          <a:p>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8</a:t>
            </a:r>
            <a:endParaRPr lang="en-US" dirty="0"/>
          </a:p>
        </p:txBody>
      </p:sp>
      <p:sp>
        <p:nvSpPr>
          <p:cNvPr id="3" name="Content Placeholder 2"/>
          <p:cNvSpPr>
            <a:spLocks noGrp="1"/>
          </p:cNvSpPr>
          <p:nvPr>
            <p:ph idx="1"/>
          </p:nvPr>
        </p:nvSpPr>
        <p:spPr/>
        <p:txBody>
          <a:bodyPr>
            <a:normAutofit fontScale="85000" lnSpcReduction="10000"/>
          </a:bodyPr>
          <a:lstStyle/>
          <a:p>
            <a:r>
              <a:rPr lang="en-GB" dirty="0" smtClean="0"/>
              <a:t>Stanley’s motivations for telling Mitch about Blanche’s past are made clear when he says to Stella: “</a:t>
            </a:r>
            <a:r>
              <a:rPr lang="en-GB" dirty="0" err="1" smtClean="0"/>
              <a:t>Stell</a:t>
            </a:r>
            <a:r>
              <a:rPr lang="en-GB" dirty="0" smtClean="0"/>
              <a:t>, it’s </a:t>
            </a:r>
            <a:r>
              <a:rPr lang="en-GB" dirty="0" err="1" smtClean="0"/>
              <a:t>gonna</a:t>
            </a:r>
            <a:r>
              <a:rPr lang="en-GB" dirty="0" smtClean="0"/>
              <a:t> be all right after she goes and after you’ve had the baby...and get the coloured lights going..”. Stanley sees </a:t>
            </a:r>
            <a:r>
              <a:rPr lang="en-GB" dirty="0" err="1" smtClean="0"/>
              <a:t>Blanchhe</a:t>
            </a:r>
            <a:r>
              <a:rPr lang="en-GB" dirty="0" smtClean="0"/>
              <a:t> as a threat to his marriage and scoffs when she mentions her future involvement in Stanley’s family “ His Auntie knows that candle aren’t safe” </a:t>
            </a:r>
          </a:p>
          <a:p>
            <a:endParaRPr lang="en-GB" dirty="0" smtClean="0"/>
          </a:p>
          <a:p>
            <a:r>
              <a:rPr lang="en-GB" dirty="0" smtClean="0"/>
              <a:t>The motif of light and dark representing illusion versus reality is continued at this point as Blanche rambles about the “candles that burn out in boy’s and girl’s eyes....and after that happens, electric light bulbs go on and you see too plainly...” </a:t>
            </a:r>
          </a:p>
          <a:p>
            <a:endParaRPr lang="en-GB" dirty="0" smtClean="0"/>
          </a:p>
          <a:p>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8 </a:t>
            </a:r>
            <a:endParaRPr lang="en-US" dirty="0"/>
          </a:p>
        </p:txBody>
      </p:sp>
      <p:sp>
        <p:nvSpPr>
          <p:cNvPr id="3" name="Content Placeholder 2"/>
          <p:cNvSpPr>
            <a:spLocks noGrp="1"/>
          </p:cNvSpPr>
          <p:nvPr>
            <p:ph idx="1"/>
          </p:nvPr>
        </p:nvSpPr>
        <p:spPr/>
        <p:txBody>
          <a:bodyPr>
            <a:normAutofit fontScale="62500" lnSpcReduction="20000"/>
          </a:bodyPr>
          <a:lstStyle/>
          <a:p>
            <a:r>
              <a:rPr lang="en-GB" dirty="0" smtClean="0"/>
              <a:t>Stella demands to know why Stanley has treated Blanche so harshly – she defends Blanche and creates sympathy for her: “You didn’t know Blanche as a girl. Nobody, nobody was tender and trusting as she was. But people like you abused her, and forced her to change.” This suggests to the audience that Stella may yet leave Stanley. </a:t>
            </a:r>
          </a:p>
          <a:p>
            <a:endParaRPr lang="en-GB" b="1" dirty="0" smtClean="0"/>
          </a:p>
          <a:p>
            <a:endParaRPr lang="en-GB" dirty="0" smtClean="0"/>
          </a:p>
          <a:p>
            <a:r>
              <a:rPr lang="en-GB" dirty="0" smtClean="0"/>
              <a:t>Stanley  continues the motif of light/colour vs.  darkness. He reminds Stella of her attraction for him “I pulled you down off them columns and how you loved it, having them coloured lights going!” and of her social position now she has married him. </a:t>
            </a:r>
          </a:p>
          <a:p>
            <a:endParaRPr lang="en-GB" dirty="0" smtClean="0"/>
          </a:p>
          <a:p>
            <a:r>
              <a:rPr lang="en-GB" dirty="0" smtClean="0"/>
              <a:t>A change in tone is abruptly caused by Stella going into labour – this device is what causes Stanley and Blanche to be alone in Scene 10. This also allows Stella to forget about Blanche’s distress.  </a:t>
            </a:r>
          </a:p>
          <a:p>
            <a:endParaRPr lang="en-GB" dirty="0" smtClean="0"/>
          </a:p>
          <a:p>
            <a:r>
              <a:rPr lang="en-GB" dirty="0" smtClean="0"/>
              <a:t>The scene ends on an eerie note with Blanche alone, the Varsouviana rising to a crescendo and Blanche whispering “El pan de </a:t>
            </a:r>
            <a:r>
              <a:rPr lang="en-GB" dirty="0" err="1" smtClean="0"/>
              <a:t>mais</a:t>
            </a:r>
            <a:r>
              <a:rPr lang="en-GB" dirty="0" smtClean="0"/>
              <a:t>....” foreshadowing the Mexican woman who represents a portent of death. The music is suggesting the danger to come.</a:t>
            </a:r>
          </a:p>
          <a:p>
            <a:endParaRPr lang="en-GB" dirty="0" smtClean="0"/>
          </a:p>
          <a:p>
            <a:endParaRPr lang="en-GB" dirty="0" smtClean="0"/>
          </a:p>
          <a:p>
            <a:pPr>
              <a:buNone/>
            </a:pPr>
            <a:endParaRPr lang="en-GB" dirty="0" smtClean="0"/>
          </a:p>
          <a:p>
            <a:pPr>
              <a:buNone/>
            </a:pP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9 </a:t>
            </a:r>
            <a:endParaRPr lang="en-US" dirty="0"/>
          </a:p>
        </p:txBody>
      </p:sp>
      <p:sp>
        <p:nvSpPr>
          <p:cNvPr id="3" name="Content Placeholder 2"/>
          <p:cNvSpPr>
            <a:spLocks noGrp="1"/>
          </p:cNvSpPr>
          <p:nvPr>
            <p:ph idx="1"/>
          </p:nvPr>
        </p:nvSpPr>
        <p:spPr/>
        <p:txBody>
          <a:bodyPr>
            <a:normAutofit fontScale="77500" lnSpcReduction="20000"/>
          </a:bodyPr>
          <a:lstStyle/>
          <a:p>
            <a:r>
              <a:rPr lang="en-GB" dirty="0" smtClean="0"/>
              <a:t>Tennessee Williams again sets up very specific stage directions. Blanche is sitting wearing discordant colours and red satin robe creating connotations of her past prostitution. She is drinking and the Varsouviana, now mirroring her mental state: “rapid feverish polka tune” and works to suggest her descent into madness.</a:t>
            </a:r>
          </a:p>
          <a:p>
            <a:endParaRPr lang="en-GB" dirty="0" smtClean="0"/>
          </a:p>
          <a:p>
            <a:r>
              <a:rPr lang="en-GB" dirty="0" smtClean="0"/>
              <a:t>Mitch enters in a </a:t>
            </a:r>
            <a:r>
              <a:rPr lang="en-GB" dirty="0" err="1" smtClean="0"/>
              <a:t>dissarrayed</a:t>
            </a:r>
            <a:r>
              <a:rPr lang="en-GB" dirty="0" smtClean="0"/>
              <a:t> state and Blanche immediately attempts to hide the truth about herself (hiding the liquor bottle and “dabbing her face with cologne and powder”). </a:t>
            </a:r>
          </a:p>
          <a:p>
            <a:endParaRPr lang="en-GB" dirty="0" smtClean="0"/>
          </a:p>
          <a:p>
            <a:r>
              <a:rPr lang="en-GB" dirty="0" smtClean="0"/>
              <a:t>Blanche tries to explain how, for her, lies are the real truth about herself. She tells her true tragic story to Mitch who shows no understanding – showing that any hopes she has had of a meaningful relationship with Mitch have been hopeless and he is not “a cleft in the rock of the world I could hide in.”</a:t>
            </a:r>
          </a:p>
          <a:p>
            <a:endParaRPr lang="en-GB" dirty="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9 </a:t>
            </a:r>
            <a:endParaRPr lang="en-US" dirty="0"/>
          </a:p>
        </p:txBody>
      </p:sp>
      <p:sp>
        <p:nvSpPr>
          <p:cNvPr id="3" name="Content Placeholder 2"/>
          <p:cNvSpPr>
            <a:spLocks noGrp="1"/>
          </p:cNvSpPr>
          <p:nvPr>
            <p:ph idx="1"/>
          </p:nvPr>
        </p:nvSpPr>
        <p:spPr/>
        <p:txBody>
          <a:bodyPr>
            <a:normAutofit fontScale="92500" lnSpcReduction="10000"/>
          </a:bodyPr>
          <a:lstStyle/>
          <a:p>
            <a:r>
              <a:rPr lang="en-GB" dirty="0" smtClean="0"/>
              <a:t>The motif of light and dark is used by Mitch “Let’s turn the light on in here” – showing he wants reality. Blanche says she wants “magic” instead and reacts with terror as Mitch tears down the symbolic paper lantern that represents illusion. </a:t>
            </a:r>
          </a:p>
          <a:p>
            <a:endParaRPr lang="en-GB" dirty="0" smtClean="0"/>
          </a:p>
          <a:p>
            <a:r>
              <a:rPr lang="en-GB" dirty="0" smtClean="0"/>
              <a:t>This melodramatic scene creates a climax where Mitch attempts to rape Blanche – showing that a woman who does let emotions rule her is indeed “lost” and has “no dice”. As Mitch remarks “You’re not clean enough to bring in the house with my mother.”</a:t>
            </a:r>
            <a:endParaRPr lang="en-US" dirty="0" smtClean="0"/>
          </a:p>
          <a:p>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Scene 9</a:t>
            </a:r>
            <a:endParaRPr lang="en-US" dirty="0"/>
          </a:p>
        </p:txBody>
      </p:sp>
      <p:sp>
        <p:nvSpPr>
          <p:cNvPr id="3" name="Content Placeholder 2"/>
          <p:cNvSpPr>
            <a:spLocks noGrp="1"/>
          </p:cNvSpPr>
          <p:nvPr>
            <p:ph idx="1"/>
          </p:nvPr>
        </p:nvSpPr>
        <p:spPr/>
        <p:txBody>
          <a:bodyPr/>
          <a:lstStyle/>
          <a:p>
            <a:r>
              <a:rPr lang="en-GB" dirty="0" smtClean="0"/>
              <a:t>The scene ends with the distant blue piano (suggesting loneliness) – and the Mexican woman who represents a portent of death. Her eerie call into the night of “Flowers for the dead” suggests a parallel with the death of Blanche’s dreams. </a:t>
            </a:r>
          </a:p>
          <a:p>
            <a:endParaRPr lang="en-GB" smtClean="0"/>
          </a:p>
          <a:p>
            <a:endParaRPr lang="en-GB" dirty="0" smtClean="0"/>
          </a:p>
          <a:p>
            <a:endParaRPr lang="en-GB"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Historical Background to the play</a:t>
            </a:r>
            <a:endParaRPr lang="en-US" dirty="0"/>
          </a:p>
        </p:txBody>
      </p:sp>
      <p:sp>
        <p:nvSpPr>
          <p:cNvPr id="3" name="Content Placeholder 2"/>
          <p:cNvSpPr>
            <a:spLocks noGrp="1"/>
          </p:cNvSpPr>
          <p:nvPr>
            <p:ph idx="1"/>
          </p:nvPr>
        </p:nvSpPr>
        <p:spPr/>
        <p:txBody>
          <a:bodyPr>
            <a:normAutofit fontScale="70000" lnSpcReduction="20000"/>
          </a:bodyPr>
          <a:lstStyle/>
          <a:p>
            <a:r>
              <a:rPr lang="en-GB" sz="2800" dirty="0" smtClean="0">
                <a:latin typeface="Calibri" pitchFamily="34" charset="0"/>
              </a:rPr>
              <a:t>As a Southerner, he was affected by the events of the American Civil War (1861 – 1865). Following their defeat by the Northern States, the South suffered economically. However, this air of decaying grandeur added to the romantic appeal for Williams.</a:t>
            </a:r>
          </a:p>
          <a:p>
            <a:r>
              <a:rPr lang="en-GB" sz="2800" dirty="0" smtClean="0">
                <a:latin typeface="Calibri" pitchFamily="34" charset="0"/>
              </a:rPr>
              <a:t>As time moved on, industrialisation continued into the cities. Whilst the plantations continued to decay, urban growth and capitalism flourished in the cities.</a:t>
            </a:r>
          </a:p>
          <a:p>
            <a:r>
              <a:rPr lang="en-GB" sz="2800" dirty="0" smtClean="0">
                <a:latin typeface="Calibri" pitchFamily="34" charset="0"/>
              </a:rPr>
              <a:t>Williams was interested in the process of American history – not only where it had been, but also where it was going and how it would get there.</a:t>
            </a:r>
          </a:p>
          <a:p>
            <a:r>
              <a:rPr lang="en-GB" sz="2800" dirty="0" smtClean="0">
                <a:latin typeface="Calibri" pitchFamily="34" charset="0"/>
              </a:rPr>
              <a:t>Stanley represents the American Dream where all men are born equal and can succeed equally, whilst Blanche represents the Old World, where class and race are still important issues.</a:t>
            </a:r>
          </a:p>
          <a:p>
            <a:r>
              <a:rPr lang="en-GB" sz="2800" dirty="0" smtClean="0">
                <a:latin typeface="Calibri" pitchFamily="34" charset="0"/>
              </a:rPr>
              <a:t>Williams was homosexual and whilst this is clearly an aspect of his work (think of Blanche’s dead husband Alan), it is important to remember that for most of his life, homosexuality remained illegal. It was however tolerated in some places such as New Orleans.</a:t>
            </a:r>
          </a:p>
          <a:p>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Symbolism </a:t>
            </a:r>
            <a:endParaRPr lang="en-US" dirty="0"/>
          </a:p>
        </p:txBody>
      </p:sp>
      <p:sp>
        <p:nvSpPr>
          <p:cNvPr id="3" name="Content Placeholder 2"/>
          <p:cNvSpPr>
            <a:spLocks noGrp="1"/>
          </p:cNvSpPr>
          <p:nvPr>
            <p:ph idx="1"/>
          </p:nvPr>
        </p:nvSpPr>
        <p:spPr/>
        <p:txBody>
          <a:bodyPr>
            <a:normAutofit fontScale="70000" lnSpcReduction="20000"/>
          </a:bodyPr>
          <a:lstStyle/>
          <a:p>
            <a:r>
              <a:rPr lang="en-GB" sz="2800" dirty="0" smtClean="0">
                <a:latin typeface="Calibri" pitchFamily="34" charset="0"/>
              </a:rPr>
              <a:t>The streetcars named Desire and </a:t>
            </a:r>
            <a:r>
              <a:rPr lang="en-GB" sz="2800" dirty="0" err="1" smtClean="0">
                <a:latin typeface="Calibri" pitchFamily="34" charset="0"/>
              </a:rPr>
              <a:t>Cemetries</a:t>
            </a:r>
            <a:r>
              <a:rPr lang="en-GB" sz="2800" dirty="0" smtClean="0">
                <a:latin typeface="Calibri" pitchFamily="34" charset="0"/>
              </a:rPr>
              <a:t>, in Elysian Fields.</a:t>
            </a:r>
          </a:p>
          <a:p>
            <a:r>
              <a:rPr lang="en-GB" sz="2800" dirty="0" smtClean="0">
                <a:latin typeface="Calibri" pitchFamily="34" charset="0"/>
              </a:rPr>
              <a:t>Blanche’s white clothes (and later soiled clothes).</a:t>
            </a:r>
          </a:p>
          <a:p>
            <a:r>
              <a:rPr lang="en-GB" sz="2800" dirty="0" smtClean="0">
                <a:latin typeface="Calibri" pitchFamily="34" charset="0"/>
              </a:rPr>
              <a:t>The Varsouviana</a:t>
            </a:r>
          </a:p>
          <a:p>
            <a:r>
              <a:rPr lang="en-GB" sz="2800" dirty="0" smtClean="0">
                <a:latin typeface="Calibri" pitchFamily="34" charset="0"/>
              </a:rPr>
              <a:t>The importance of poker.</a:t>
            </a:r>
          </a:p>
          <a:p>
            <a:r>
              <a:rPr lang="en-GB" sz="2800" dirty="0" smtClean="0">
                <a:latin typeface="Calibri" pitchFamily="34" charset="0"/>
              </a:rPr>
              <a:t>The paper lantern.</a:t>
            </a:r>
          </a:p>
          <a:p>
            <a:r>
              <a:rPr lang="en-GB" sz="2800" dirty="0" smtClean="0">
                <a:latin typeface="Calibri" pitchFamily="34" charset="0"/>
              </a:rPr>
              <a:t>Music: the polka, the Blue Piano, the hot trumpet, and jazz.</a:t>
            </a:r>
          </a:p>
          <a:p>
            <a:r>
              <a:rPr lang="en-GB" sz="2800" dirty="0" smtClean="0">
                <a:latin typeface="Calibri" pitchFamily="34" charset="0"/>
              </a:rPr>
              <a:t>Stella’s pregnancy.</a:t>
            </a:r>
          </a:p>
          <a:p>
            <a:r>
              <a:rPr lang="en-GB" sz="2800" dirty="0" smtClean="0">
                <a:latin typeface="Calibri" pitchFamily="34" charset="0"/>
              </a:rPr>
              <a:t>The train.</a:t>
            </a:r>
          </a:p>
          <a:p>
            <a:r>
              <a:rPr lang="en-GB" sz="2800" dirty="0" smtClean="0">
                <a:latin typeface="Calibri" pitchFamily="34" charset="0"/>
              </a:rPr>
              <a:t>The street vendor cries.</a:t>
            </a:r>
          </a:p>
          <a:p>
            <a:r>
              <a:rPr lang="en-GB" sz="2800" dirty="0" smtClean="0">
                <a:latin typeface="Calibri" pitchFamily="34" charset="0"/>
              </a:rPr>
              <a:t>Food and drink: raw meat, the birthday cake, alcohol, the bottle of beer.</a:t>
            </a:r>
          </a:p>
          <a:p>
            <a:r>
              <a:rPr lang="en-GB" sz="2800" dirty="0" smtClean="0">
                <a:latin typeface="Calibri" pitchFamily="34" charset="0"/>
              </a:rPr>
              <a:t>Blanche’s bathing.</a:t>
            </a:r>
          </a:p>
          <a:p>
            <a:r>
              <a:rPr lang="en-GB" sz="2800" dirty="0" smtClean="0">
                <a:latin typeface="Calibri" pitchFamily="34" charset="0"/>
              </a:rPr>
              <a:t>The use of allusion and names: ‘Barnum and Bailey world’, Belle </a:t>
            </a:r>
            <a:r>
              <a:rPr lang="en-GB" sz="2800" dirty="0" err="1" smtClean="0">
                <a:latin typeface="Calibri" pitchFamily="34" charset="0"/>
              </a:rPr>
              <a:t>Reve</a:t>
            </a:r>
            <a:r>
              <a:rPr lang="en-GB" sz="2800" dirty="0" smtClean="0">
                <a:latin typeface="Calibri" pitchFamily="34" charset="0"/>
              </a:rPr>
              <a:t> (means “beautiful dream” in French Creole, Blanche </a:t>
            </a:r>
            <a:r>
              <a:rPr lang="en-GB" sz="2800" dirty="0" err="1" smtClean="0">
                <a:latin typeface="Calibri" pitchFamily="34" charset="0"/>
              </a:rPr>
              <a:t>duBois</a:t>
            </a:r>
            <a:endParaRPr lang="en-US" b="1"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GB" dirty="0" smtClean="0"/>
              <a:t>This is the play’s dramatic climax.</a:t>
            </a:r>
          </a:p>
          <a:p>
            <a:endParaRPr lang="en-GB" dirty="0"/>
          </a:p>
          <a:p>
            <a:r>
              <a:rPr lang="en-GB" dirty="0" smtClean="0"/>
              <a:t>Williams creates an atmosphere of menace in this scene through visual imagery and sound effects – the blue piano is threatening in this scene.</a:t>
            </a:r>
          </a:p>
          <a:p>
            <a:endParaRPr lang="en-GB" dirty="0"/>
          </a:p>
          <a:p>
            <a:endParaRPr lang="en-GB" dirty="0" smtClean="0"/>
          </a:p>
        </p:txBody>
      </p:sp>
      <p:sp>
        <p:nvSpPr>
          <p:cNvPr id="4" name="Title 3"/>
          <p:cNvSpPr>
            <a:spLocks noGrp="1"/>
          </p:cNvSpPr>
          <p:nvPr>
            <p:ph type="title"/>
          </p:nvPr>
        </p:nvSpPr>
        <p:spPr/>
        <p:txBody>
          <a:bodyPr/>
          <a:lstStyle/>
          <a:p>
            <a:r>
              <a:rPr lang="en-GB" dirty="0" smtClean="0"/>
              <a:t>SCENE 10 ANALYSIS </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GB" dirty="0" smtClean="0"/>
              <a:t>Williams uses visual imagery to reflect Blanche’s mental state – she is genuinely in danger from Stanley but the ‘Lurid reflections’ and  the description of the ‘shadows are of a grotesque and menacing form’ suggest a deeper madness in Blanche than distress. This is continued when Stanley rapes Blanche creating a shocking spectacle and representing evil.</a:t>
            </a:r>
          </a:p>
          <a:p>
            <a:endParaRPr lang="en-GB" dirty="0" smtClean="0"/>
          </a:p>
          <a:p>
            <a:r>
              <a:rPr lang="en-GB" dirty="0" smtClean="0"/>
              <a:t>Her fantasies about the Caribbean cruise, Mitch begging for forgiveness and trying  to call </a:t>
            </a:r>
            <a:r>
              <a:rPr lang="en-GB" dirty="0" err="1" smtClean="0"/>
              <a:t>Shep</a:t>
            </a:r>
            <a:r>
              <a:rPr lang="en-GB" dirty="0" smtClean="0"/>
              <a:t> Huntley in vain further suggest her madness has taken hold. </a:t>
            </a:r>
          </a:p>
          <a:p>
            <a:pPr>
              <a:buNone/>
            </a:pPr>
            <a:endParaRPr lang="en-GB" dirty="0" smtClean="0"/>
          </a:p>
          <a:p>
            <a:r>
              <a:rPr lang="en-GB" dirty="0" smtClean="0"/>
              <a:t>The scenes of violence around the apartment suggest what is to come – the prostitute and a drunkard can be seen as parallels – despite the policeman breaking them up.</a:t>
            </a:r>
          </a:p>
          <a:p>
            <a:endParaRPr lang="en-US" dirty="0"/>
          </a:p>
        </p:txBody>
      </p:sp>
      <p:sp>
        <p:nvSpPr>
          <p:cNvPr id="3" name="Title 2"/>
          <p:cNvSpPr>
            <a:spLocks noGrp="1"/>
          </p:cNvSpPr>
          <p:nvPr>
            <p:ph type="title"/>
          </p:nvPr>
        </p:nvSpPr>
        <p:spPr/>
        <p:txBody>
          <a:bodyPr/>
          <a:lstStyle/>
          <a:p>
            <a:r>
              <a:rPr lang="en-GB" dirty="0" smtClean="0"/>
              <a:t>SCENE 10 ANALYSIS </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GB" dirty="0" smtClean="0"/>
              <a:t>Stanley returns from taking Stella to hospital in a good mood and appears to try and make amends ‘Shall we bury the hatchet and make it a loving-cup? Huh?’</a:t>
            </a:r>
          </a:p>
          <a:p>
            <a:endParaRPr lang="en-GB" dirty="0" smtClean="0"/>
          </a:p>
          <a:p>
            <a:r>
              <a:rPr lang="en-GB" dirty="0" smtClean="0"/>
              <a:t>Blanche refuses and this builds the tension to the final climax. Blanche explains that ‘Deliberate cruelty is not forgivable’ and says that she has never been guilty of it. </a:t>
            </a:r>
          </a:p>
          <a:p>
            <a:endParaRPr lang="en-GB" dirty="0" smtClean="0"/>
          </a:p>
          <a:p>
            <a:r>
              <a:rPr lang="en-GB" dirty="0" smtClean="0"/>
              <a:t>Blanche ponders her future, telling Stanley she is still a woman of intelligence and breeding and saying she has merely been foolish to ‘cast her pearls before swine’ – a Biblical reference but one that insults Stanley. </a:t>
            </a:r>
          </a:p>
        </p:txBody>
      </p:sp>
      <p:sp>
        <p:nvSpPr>
          <p:cNvPr id="3" name="Title 2"/>
          <p:cNvSpPr>
            <a:spLocks noGrp="1"/>
          </p:cNvSpPr>
          <p:nvPr>
            <p:ph type="title"/>
          </p:nvPr>
        </p:nvSpPr>
        <p:spPr/>
        <p:txBody>
          <a:bodyPr/>
          <a:lstStyle/>
          <a:p>
            <a:r>
              <a:rPr lang="en-GB" dirty="0" smtClean="0"/>
              <a:t>SCENE 10 ANALYSIS</a:t>
            </a: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endParaRPr lang="en-GB" dirty="0" smtClean="0"/>
          </a:p>
          <a:p>
            <a:r>
              <a:rPr lang="en-GB" dirty="0" smtClean="0"/>
              <a:t>Colour is used to great effect in this scene – Blanche in her soiled </a:t>
            </a:r>
            <a:r>
              <a:rPr lang="en-GB" dirty="0" err="1" smtClean="0"/>
              <a:t>eveing</a:t>
            </a:r>
            <a:r>
              <a:rPr lang="en-GB" dirty="0" smtClean="0"/>
              <a:t> gown and Stanley’s lurid bowling shirt and ‘gaudy’ wedding night pyjamas.</a:t>
            </a:r>
          </a:p>
          <a:p>
            <a:pPr>
              <a:buNone/>
            </a:pPr>
            <a:endParaRPr lang="en-GB" dirty="0" smtClean="0"/>
          </a:p>
          <a:p>
            <a:r>
              <a:rPr lang="en-GB" dirty="0" smtClean="0"/>
              <a:t>Blanche is onstage from the beginning in a ‘soiled’ old evening dress, drinking heavily and talking to imaginary admirers creating a nightmarish scene. </a:t>
            </a:r>
          </a:p>
          <a:p>
            <a:endParaRPr lang="en-GB" dirty="0" smtClean="0"/>
          </a:p>
          <a:p>
            <a:r>
              <a:rPr lang="en-GB" dirty="0" smtClean="0"/>
              <a:t>The evening dress and tiara emphasise what Blanche has lost and her dramatic action of smashing the looking glass shows her awareness of her status as a faded beauty. </a:t>
            </a:r>
          </a:p>
          <a:p>
            <a:pPr>
              <a:buNone/>
            </a:pPr>
            <a:endParaRPr lang="en-GB" dirty="0" smtClean="0"/>
          </a:p>
          <a:p>
            <a:r>
              <a:rPr lang="en-GB" dirty="0" smtClean="0"/>
              <a:t>The mirror breaking also represents bad luck on the way, further creating a sense of menace. </a:t>
            </a:r>
            <a:endParaRPr lang="en-US" dirty="0" smtClean="0"/>
          </a:p>
          <a:p>
            <a:endParaRPr lang="en-GB" dirty="0" smtClean="0"/>
          </a:p>
          <a:p>
            <a:endParaRPr lang="en-GB" dirty="0" smtClean="0"/>
          </a:p>
          <a:p>
            <a:endParaRPr lang="en-GB" dirty="0" smtClean="0"/>
          </a:p>
          <a:p>
            <a:endParaRPr lang="en-US" dirty="0"/>
          </a:p>
        </p:txBody>
      </p:sp>
      <p:sp>
        <p:nvSpPr>
          <p:cNvPr id="3" name="Title 2"/>
          <p:cNvSpPr>
            <a:spLocks noGrp="1"/>
          </p:cNvSpPr>
          <p:nvPr>
            <p:ph type="title"/>
          </p:nvPr>
        </p:nvSpPr>
        <p:spPr/>
        <p:txBody>
          <a:bodyPr/>
          <a:lstStyle/>
          <a:p>
            <a:r>
              <a:rPr lang="en-GB" dirty="0" smtClean="0"/>
              <a:t>SCENE 10 ANALYSIS </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smtClean="0"/>
              <a:t>Stanley stands between Blanche and the door and the blue piano grows louder into the sound of a locomotive – as Stanley’s intentions become clear. The end of scene New Orleans trumpet and drums signal that Stanley has won. </a:t>
            </a:r>
          </a:p>
          <a:p>
            <a:endParaRPr lang="en-GB" dirty="0" smtClean="0"/>
          </a:p>
          <a:p>
            <a:r>
              <a:rPr lang="en-GB" dirty="0" smtClean="0"/>
              <a:t>Stanley’s final words ‘We’ve had this date with each other from the beginning’ acknowledge there has been an underlying sexual tension between the pair. </a:t>
            </a:r>
            <a:endParaRPr lang="en-US" dirty="0"/>
          </a:p>
        </p:txBody>
      </p:sp>
      <p:sp>
        <p:nvSpPr>
          <p:cNvPr id="3" name="Title 2"/>
          <p:cNvSpPr>
            <a:spLocks noGrp="1"/>
          </p:cNvSpPr>
          <p:nvPr>
            <p:ph type="title"/>
          </p:nvPr>
        </p:nvSpPr>
        <p:spPr/>
        <p:txBody>
          <a:bodyPr/>
          <a:lstStyle/>
          <a:p>
            <a:r>
              <a:rPr lang="en-GB" dirty="0" smtClean="0"/>
              <a:t>SCENE 10 ANALYSIS</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GB" dirty="0" smtClean="0"/>
              <a:t>In this scene ‘normality’ has been restored. Stanley and his friends are playing poker and Stella has returned from hospital yet Stella’s tears point to a difficult and tragic atmosphere.</a:t>
            </a:r>
          </a:p>
          <a:p>
            <a:endParaRPr lang="en-GB" dirty="0" smtClean="0"/>
          </a:p>
          <a:p>
            <a:r>
              <a:rPr lang="en-GB" dirty="0" smtClean="0"/>
              <a:t>Blanche’s fussing over her clothes creates tension and sympathy for her as she realises that she is not waiting to be rescued by </a:t>
            </a:r>
            <a:r>
              <a:rPr lang="en-GB" dirty="0" err="1" smtClean="0"/>
              <a:t>Shep</a:t>
            </a:r>
            <a:r>
              <a:rPr lang="en-GB" dirty="0" smtClean="0"/>
              <a:t> </a:t>
            </a:r>
            <a:r>
              <a:rPr lang="en-GB" dirty="0" err="1" smtClean="0"/>
              <a:t>Huntleigh</a:t>
            </a:r>
            <a:r>
              <a:rPr lang="en-GB" dirty="0" smtClean="0"/>
              <a:t>. </a:t>
            </a:r>
          </a:p>
          <a:p>
            <a:endParaRPr lang="en-GB" dirty="0" smtClean="0"/>
          </a:p>
          <a:p>
            <a:r>
              <a:rPr lang="en-GB" dirty="0" smtClean="0"/>
              <a:t>Stella tells Eunice that she ‘couldn’t believe her story and go on living with Stanley’  - she has made her choice but is racked with guilt. Like Blanche, she is now creating her own reality. </a:t>
            </a:r>
          </a:p>
          <a:p>
            <a:endParaRPr lang="en-GB" dirty="0" smtClean="0"/>
          </a:p>
          <a:p>
            <a:r>
              <a:rPr lang="en-GB" dirty="0" smtClean="0"/>
              <a:t>Eunice insists to Stella that ‘Life has got to go on’ and the re-establishment of poker at the end suggests that bluffing/illusion </a:t>
            </a:r>
            <a:r>
              <a:rPr lang="en-GB" smtClean="0"/>
              <a:t>will continue. </a:t>
            </a:r>
            <a:endParaRPr lang="en-GB" dirty="0" smtClean="0"/>
          </a:p>
        </p:txBody>
      </p:sp>
      <p:sp>
        <p:nvSpPr>
          <p:cNvPr id="3" name="Title 2"/>
          <p:cNvSpPr>
            <a:spLocks noGrp="1"/>
          </p:cNvSpPr>
          <p:nvPr>
            <p:ph type="title"/>
          </p:nvPr>
        </p:nvSpPr>
        <p:spPr/>
        <p:txBody>
          <a:bodyPr/>
          <a:lstStyle/>
          <a:p>
            <a:r>
              <a:rPr lang="en-GB" dirty="0" smtClean="0"/>
              <a:t>SCENE 11 ANALYSIS </a:t>
            </a: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a:buNone/>
            </a:pPr>
            <a:r>
              <a:rPr lang="en-GB" dirty="0" smtClean="0"/>
              <a:t>The paper lantern is once again torn down – symbolic of the rape – Stanley has exposed  Blanche to the harshest reality imaginable.  </a:t>
            </a:r>
          </a:p>
          <a:p>
            <a:pPr>
              <a:buNone/>
            </a:pPr>
            <a:endParaRPr lang="en-GB" dirty="0" smtClean="0"/>
          </a:p>
          <a:p>
            <a:pPr>
              <a:buNone/>
            </a:pPr>
            <a:r>
              <a:rPr lang="en-GB" dirty="0" smtClean="0"/>
              <a:t>The </a:t>
            </a:r>
            <a:r>
              <a:rPr lang="en-GB" dirty="0" err="1" smtClean="0"/>
              <a:t>Varsouviana</a:t>
            </a:r>
            <a:r>
              <a:rPr lang="en-GB" dirty="0" smtClean="0"/>
              <a:t> plays throughout the scene – reminding the audience of Blanche’s loss of Alan, who she references again when she daydreams about dying at sea romantically. This creates a contrast with her actual fate – a living death in a mental hospital. </a:t>
            </a:r>
          </a:p>
          <a:p>
            <a:pPr>
              <a:buNone/>
            </a:pPr>
            <a:endParaRPr lang="en-GB" dirty="0" smtClean="0"/>
          </a:p>
          <a:p>
            <a:pPr>
              <a:buNone/>
            </a:pPr>
            <a:r>
              <a:rPr lang="en-GB" dirty="0" smtClean="0"/>
              <a:t>She shows a longing for purity – and fears the men in the house which reiterates  her trauma. She comments on the Virgin Mary, cathedral bells and being buried in a ‘clean white sack’. </a:t>
            </a:r>
          </a:p>
          <a:p>
            <a:pPr>
              <a:buNone/>
            </a:pPr>
            <a:endParaRPr lang="en-GB" dirty="0" smtClean="0"/>
          </a:p>
          <a:p>
            <a:endParaRPr lang="en-GB" dirty="0" smtClean="0"/>
          </a:p>
          <a:p>
            <a:pPr>
              <a:buNone/>
            </a:pPr>
            <a:endParaRPr lang="en-GB" dirty="0" smtClean="0"/>
          </a:p>
          <a:p>
            <a:pPr>
              <a:buNone/>
            </a:pPr>
            <a:r>
              <a:rPr lang="en-GB" dirty="0" smtClean="0"/>
              <a:t> </a:t>
            </a:r>
          </a:p>
        </p:txBody>
      </p:sp>
      <p:sp>
        <p:nvSpPr>
          <p:cNvPr id="3" name="Title 2"/>
          <p:cNvSpPr>
            <a:spLocks noGrp="1"/>
          </p:cNvSpPr>
          <p:nvPr>
            <p:ph type="title"/>
          </p:nvPr>
        </p:nvSpPr>
        <p:spPr/>
        <p:txBody>
          <a:bodyPr/>
          <a:lstStyle/>
          <a:p>
            <a:r>
              <a:rPr lang="en-GB" dirty="0" smtClean="0"/>
              <a:t>SCENE 11 ANALYSIS </a:t>
            </a:r>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GB" dirty="0" smtClean="0"/>
              <a:t>Blanche’s fate is representative of an unmarried woman of the Old South – she is completely vulnerable. Her manners and delicacy have proved no match for Stanley’s brutality. </a:t>
            </a:r>
          </a:p>
          <a:p>
            <a:pPr>
              <a:buNone/>
            </a:pPr>
            <a:endParaRPr lang="en-GB" dirty="0" smtClean="0"/>
          </a:p>
          <a:p>
            <a:endParaRPr lang="en-GB" dirty="0" smtClean="0"/>
          </a:p>
          <a:p>
            <a:endParaRPr lang="en-GB" dirty="0" smtClean="0"/>
          </a:p>
          <a:p>
            <a:r>
              <a:rPr lang="en-GB" dirty="0" smtClean="0"/>
              <a:t>Blanche is established as a tragic heroine, as she leaves on the doctor’s arm she is dignified and the rest of the cast stand and watch her respectfully – contrasted by Stella’s  distress.</a:t>
            </a:r>
          </a:p>
          <a:p>
            <a:endParaRPr lang="en-GB" dirty="0" smtClean="0"/>
          </a:p>
          <a:p>
            <a:endParaRPr lang="en-US" dirty="0"/>
          </a:p>
        </p:txBody>
      </p:sp>
      <p:sp>
        <p:nvSpPr>
          <p:cNvPr id="3" name="Title 2"/>
          <p:cNvSpPr>
            <a:spLocks noGrp="1"/>
          </p:cNvSpPr>
          <p:nvPr>
            <p:ph type="title"/>
          </p:nvPr>
        </p:nvSpPr>
        <p:spPr/>
        <p:txBody>
          <a:bodyPr/>
          <a:lstStyle/>
          <a:p>
            <a:r>
              <a:rPr lang="en-GB" dirty="0" smtClean="0"/>
              <a:t>SCENE 11 ANALYSIS </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smtClean="0"/>
              <a:t>Blanche’s final remark ‘I have always depended upon the kindness of strangers’ is full of irony. Blanche has experienced little kindness. It also echoes her life having been driven by desire.</a:t>
            </a:r>
          </a:p>
          <a:p>
            <a:endParaRPr lang="en-GB" dirty="0" smtClean="0"/>
          </a:p>
          <a:p>
            <a:r>
              <a:rPr lang="en-GB" dirty="0" smtClean="0"/>
              <a:t>The play finishes with Stella’s tears, and Stanley starting to make love to his wife – leaving the audience with a powerful picture of desire and back to the symbolic game of poker. </a:t>
            </a:r>
            <a:endParaRPr lang="en-US" dirty="0"/>
          </a:p>
        </p:txBody>
      </p:sp>
      <p:sp>
        <p:nvSpPr>
          <p:cNvPr id="3" name="Title 2"/>
          <p:cNvSpPr>
            <a:spLocks noGrp="1"/>
          </p:cNvSpPr>
          <p:nvPr>
            <p:ph type="title"/>
          </p:nvPr>
        </p:nvSpPr>
        <p:spPr/>
        <p:txBody>
          <a:bodyPr/>
          <a:lstStyle/>
          <a:p>
            <a:r>
              <a:rPr lang="en-GB" dirty="0" smtClean="0"/>
              <a:t>Scene 11 ANALYSIS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Social Context</a:t>
            </a:r>
            <a:endParaRPr lang="en-US" dirty="0"/>
          </a:p>
        </p:txBody>
      </p:sp>
      <p:sp>
        <p:nvSpPr>
          <p:cNvPr id="3" name="Content Placeholder 2"/>
          <p:cNvSpPr>
            <a:spLocks noGrp="1"/>
          </p:cNvSpPr>
          <p:nvPr>
            <p:ph idx="1"/>
          </p:nvPr>
        </p:nvSpPr>
        <p:spPr/>
        <p:txBody>
          <a:bodyPr>
            <a:normAutofit fontScale="92500"/>
          </a:bodyPr>
          <a:lstStyle/>
          <a:p>
            <a:r>
              <a:rPr lang="en-GB" sz="2800" dirty="0" smtClean="0">
                <a:latin typeface="Calibri" pitchFamily="34" charset="0"/>
              </a:rPr>
              <a:t>Women in the Old South had a social and symbolic role, were expected to be passive and chaste. This world could not give what Blanche wanted and needed, so she tried to marry into the ‘light and culture’ yet she discovers that there is corruption and deceit behind this facade. </a:t>
            </a:r>
          </a:p>
          <a:p>
            <a:r>
              <a:rPr lang="en-GB" sz="2800" dirty="0" smtClean="0">
                <a:latin typeface="Calibri" pitchFamily="34" charset="0"/>
              </a:rPr>
              <a:t>Blanche and Stanley are from different worlds where money has different values.</a:t>
            </a:r>
          </a:p>
          <a:p>
            <a:r>
              <a:rPr lang="en-GB" sz="2800" dirty="0" smtClean="0">
                <a:latin typeface="Calibri" pitchFamily="34" charset="0"/>
              </a:rPr>
              <a:t>The tensions in the play come partly from cultural conflict – the worlds of Stanley and Blanche are so opposed that neither can understand each other.</a:t>
            </a:r>
          </a:p>
          <a:p>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1" dirty="0" smtClean="0"/>
              <a:t>1:  What early warning does Stella give Blanche about her husband, Stanley?</a:t>
            </a:r>
            <a:r>
              <a:rPr lang="en-US" dirty="0" smtClean="0"/>
              <a:t/>
            </a:r>
            <a:br>
              <a:rPr lang="en-US" dirty="0" smtClean="0"/>
            </a:br>
            <a:r>
              <a:rPr lang="en-US" dirty="0" smtClean="0"/>
              <a:t/>
            </a:r>
            <a:br>
              <a:rPr lang="en-US" dirty="0" smtClean="0"/>
            </a:br>
            <a:r>
              <a:rPr lang="en-US" b="1" dirty="0" smtClean="0"/>
              <a:t>a.</a:t>
            </a:r>
            <a:r>
              <a:rPr lang="en-US" dirty="0" smtClean="0"/>
              <a:t> Stanley values his privacy.</a:t>
            </a:r>
            <a:br>
              <a:rPr lang="en-US" dirty="0" smtClean="0"/>
            </a:br>
            <a:r>
              <a:rPr lang="en-US" dirty="0" smtClean="0"/>
              <a:t/>
            </a:r>
            <a:br>
              <a:rPr lang="en-US" dirty="0" smtClean="0"/>
            </a:br>
            <a:r>
              <a:rPr lang="en-US" b="1" dirty="0" smtClean="0"/>
              <a:t>b.</a:t>
            </a:r>
            <a:r>
              <a:rPr lang="en-US" dirty="0" smtClean="0"/>
              <a:t> Stanley snores loudly.</a:t>
            </a:r>
            <a:br>
              <a:rPr lang="en-US" dirty="0" smtClean="0"/>
            </a:br>
            <a:r>
              <a:rPr lang="en-US" dirty="0" smtClean="0"/>
              <a:t/>
            </a:r>
            <a:br>
              <a:rPr lang="en-US" dirty="0" smtClean="0"/>
            </a:br>
            <a:r>
              <a:rPr lang="en-US" b="1" dirty="0" smtClean="0"/>
              <a:t>c.</a:t>
            </a:r>
            <a:r>
              <a:rPr lang="en-US" dirty="0" smtClean="0"/>
              <a:t> Stanley’s friends are not the type of people Blanche is accustomed to.</a:t>
            </a:r>
            <a:br>
              <a:rPr lang="en-US" dirty="0" smtClean="0"/>
            </a:br>
            <a:r>
              <a:rPr lang="en-US" dirty="0" smtClean="0"/>
              <a:t/>
            </a:r>
            <a:br>
              <a:rPr lang="en-US" dirty="0" smtClean="0"/>
            </a:br>
            <a:r>
              <a:rPr lang="en-US" b="1" dirty="0" smtClean="0"/>
              <a:t>d.</a:t>
            </a:r>
            <a:r>
              <a:rPr lang="en-US" dirty="0" smtClean="0"/>
              <a:t> Stanley has bouts of insomnia.</a:t>
            </a:r>
            <a:br>
              <a:rPr lang="en-US" dirty="0" smtClean="0"/>
            </a:br>
            <a:r>
              <a:rPr lang="en-US" dirty="0" smtClean="0"/>
              <a:t/>
            </a:r>
            <a:br>
              <a:rPr lang="en-US" dirty="0" smtClean="0"/>
            </a:br>
            <a:endParaRPr lang="en-US" dirty="0" smtClean="0"/>
          </a:p>
          <a:p>
            <a:endParaRPr lang="en-US" dirty="0"/>
          </a:p>
        </p:txBody>
      </p:sp>
      <p:sp>
        <p:nvSpPr>
          <p:cNvPr id="3" name="Title 2"/>
          <p:cNvSpPr>
            <a:spLocks noGrp="1"/>
          </p:cNvSpPr>
          <p:nvPr>
            <p:ph type="title"/>
          </p:nvPr>
        </p:nvSpPr>
        <p:spPr/>
        <p:txBody>
          <a:bodyPr/>
          <a:lstStyle/>
          <a:p>
            <a:r>
              <a:rPr lang="en-GB" dirty="0" smtClean="0"/>
              <a:t>Streetcar  pub quiz </a:t>
            </a:r>
            <a:endParaRPr lang="en-US" dirty="0"/>
          </a:p>
        </p:txBody>
      </p:sp>
      <p:pic>
        <p:nvPicPr>
          <p:cNvPr id="1026" name="Picture 2" descr="C:\Documents and Settings\barnardz-s\Local Settings\Temporary Internet Files\Content.IE5\SQCT6X6F\MP900321068[1].jpg"/>
          <p:cNvPicPr>
            <a:picLocks noChangeAspect="1" noChangeArrowheads="1"/>
          </p:cNvPicPr>
          <p:nvPr/>
        </p:nvPicPr>
        <p:blipFill>
          <a:blip r:embed="rId3" cstate="print"/>
          <a:srcRect/>
          <a:stretch>
            <a:fillRect/>
          </a:stretch>
        </p:blipFill>
        <p:spPr bwMode="auto">
          <a:xfrm>
            <a:off x="6534912" y="4714884"/>
            <a:ext cx="2609088" cy="2143116"/>
          </a:xfrm>
          <a:prstGeom prst="rect">
            <a:avLst/>
          </a:prstGeom>
          <a:noFill/>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2:  Who says the following:“. . . a woman’s charm is fifty percent illusion.”</a:t>
            </a:r>
            <a:r>
              <a:rPr lang="en-US" dirty="0" smtClean="0"/>
              <a:t/>
            </a:r>
            <a:br>
              <a:rPr lang="en-US" dirty="0" smtClean="0"/>
            </a:br>
            <a:r>
              <a:rPr lang="en-US" dirty="0" smtClean="0"/>
              <a:t/>
            </a:r>
            <a:br>
              <a:rPr lang="en-US" dirty="0" smtClean="0"/>
            </a:br>
            <a:r>
              <a:rPr lang="en-US" b="1" dirty="0" smtClean="0"/>
              <a:t>a.</a:t>
            </a:r>
            <a:r>
              <a:rPr lang="en-US" dirty="0" smtClean="0"/>
              <a:t> Stella</a:t>
            </a:r>
            <a:br>
              <a:rPr lang="en-US" dirty="0" smtClean="0"/>
            </a:br>
            <a:r>
              <a:rPr lang="en-US" dirty="0" smtClean="0"/>
              <a:t/>
            </a:r>
            <a:br>
              <a:rPr lang="en-US" dirty="0" smtClean="0"/>
            </a:br>
            <a:r>
              <a:rPr lang="en-US" b="1" dirty="0" smtClean="0"/>
              <a:t>b.</a:t>
            </a:r>
            <a:r>
              <a:rPr lang="en-US" dirty="0" smtClean="0"/>
              <a:t> Mitch</a:t>
            </a:r>
            <a:br>
              <a:rPr lang="en-US" dirty="0" smtClean="0"/>
            </a:br>
            <a:r>
              <a:rPr lang="en-US" dirty="0" smtClean="0"/>
              <a:t/>
            </a:r>
            <a:br>
              <a:rPr lang="en-US" dirty="0" smtClean="0"/>
            </a:br>
            <a:r>
              <a:rPr lang="en-US" b="1" dirty="0" smtClean="0"/>
              <a:t>c.</a:t>
            </a:r>
            <a:r>
              <a:rPr lang="en-US" dirty="0" smtClean="0"/>
              <a:t> Blanche</a:t>
            </a:r>
            <a:br>
              <a:rPr lang="en-US" dirty="0" smtClean="0"/>
            </a:br>
            <a:r>
              <a:rPr lang="en-US" dirty="0" smtClean="0"/>
              <a:t/>
            </a:r>
            <a:br>
              <a:rPr lang="en-US" dirty="0" smtClean="0"/>
            </a:br>
            <a:r>
              <a:rPr lang="en-US" b="1" dirty="0" smtClean="0"/>
              <a:t>d.</a:t>
            </a:r>
            <a:r>
              <a:rPr lang="en-US" dirty="0" smtClean="0"/>
              <a:t> Stanley</a:t>
            </a:r>
            <a:br>
              <a:rPr lang="en-US" dirty="0" smtClean="0"/>
            </a:br>
            <a:endParaRPr lang="en-US" dirty="0"/>
          </a:p>
        </p:txBody>
      </p:sp>
      <p:sp>
        <p:nvSpPr>
          <p:cNvPr id="3" name="Title 2"/>
          <p:cNvSpPr>
            <a:spLocks noGrp="1"/>
          </p:cNvSpPr>
          <p:nvPr>
            <p:ph type="title"/>
          </p:nvPr>
        </p:nvSpPr>
        <p:spPr/>
        <p:txBody>
          <a:bodyPr/>
          <a:lstStyle/>
          <a:p>
            <a:r>
              <a:rPr lang="en-GB" dirty="0" smtClean="0"/>
              <a:t>Streetcar pub quiz	</a:t>
            </a:r>
            <a:endParaRPr lang="en-US" dirty="0"/>
          </a:p>
        </p:txBody>
      </p:sp>
      <p:pic>
        <p:nvPicPr>
          <p:cNvPr id="2050" name="Picture 2" descr="C:\Documents and Settings\barnardz-s\Local Settings\Temporary Internet Files\Content.IE5\YAEMADHZ\MC900233561[1].wmf"/>
          <p:cNvPicPr>
            <a:picLocks noChangeAspect="1" noChangeArrowheads="1"/>
          </p:cNvPicPr>
          <p:nvPr/>
        </p:nvPicPr>
        <p:blipFill>
          <a:blip r:embed="rId2" cstate="print"/>
          <a:srcRect/>
          <a:stretch>
            <a:fillRect/>
          </a:stretch>
        </p:blipFill>
        <p:spPr bwMode="auto">
          <a:xfrm>
            <a:off x="6787081" y="4688186"/>
            <a:ext cx="2356919" cy="2169814"/>
          </a:xfrm>
          <a:prstGeom prst="rect">
            <a:avLst/>
          </a:prstGeom>
          <a:noFill/>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3:  What is Blanche’s first impression of Mitch?</a:t>
            </a:r>
            <a:r>
              <a:rPr lang="en-US" dirty="0" smtClean="0"/>
              <a:t/>
            </a:r>
            <a:br>
              <a:rPr lang="en-US" dirty="0" smtClean="0"/>
            </a:br>
            <a:r>
              <a:rPr lang="en-US" dirty="0" smtClean="0"/>
              <a:t/>
            </a:r>
            <a:br>
              <a:rPr lang="en-US" dirty="0" smtClean="0"/>
            </a:br>
            <a:r>
              <a:rPr lang="en-US" b="1" dirty="0" smtClean="0"/>
              <a:t>a.</a:t>
            </a:r>
            <a:r>
              <a:rPr lang="en-US" dirty="0" smtClean="0"/>
              <a:t> He is as crude as Stanley.</a:t>
            </a:r>
            <a:br>
              <a:rPr lang="en-US" dirty="0" smtClean="0"/>
            </a:br>
            <a:r>
              <a:rPr lang="en-US" dirty="0" smtClean="0"/>
              <a:t/>
            </a:r>
            <a:br>
              <a:rPr lang="en-US" dirty="0" smtClean="0"/>
            </a:br>
            <a:r>
              <a:rPr lang="en-US" b="1" dirty="0" smtClean="0"/>
              <a:t>b.</a:t>
            </a:r>
            <a:r>
              <a:rPr lang="en-US" dirty="0" smtClean="0"/>
              <a:t> He is sensitive.</a:t>
            </a:r>
            <a:br>
              <a:rPr lang="en-US" dirty="0" smtClean="0"/>
            </a:br>
            <a:r>
              <a:rPr lang="en-US" dirty="0" smtClean="0"/>
              <a:t/>
            </a:r>
            <a:br>
              <a:rPr lang="en-US" dirty="0" smtClean="0"/>
            </a:br>
            <a:r>
              <a:rPr lang="en-US" b="1" dirty="0" smtClean="0"/>
              <a:t>c.</a:t>
            </a:r>
            <a:r>
              <a:rPr lang="en-US" dirty="0" smtClean="0"/>
              <a:t> He reminds her of her father.</a:t>
            </a:r>
            <a:br>
              <a:rPr lang="en-US" dirty="0" smtClean="0"/>
            </a:br>
            <a:r>
              <a:rPr lang="en-US" dirty="0" smtClean="0"/>
              <a:t/>
            </a:r>
            <a:br>
              <a:rPr lang="en-US" dirty="0" smtClean="0"/>
            </a:br>
            <a:r>
              <a:rPr lang="en-US" b="1" dirty="0" smtClean="0"/>
              <a:t>d.</a:t>
            </a:r>
            <a:r>
              <a:rPr lang="en-US" dirty="0" smtClean="0"/>
              <a:t> He is hiding a secret.</a:t>
            </a:r>
            <a:br>
              <a:rPr lang="en-US" dirty="0" smtClean="0"/>
            </a:br>
            <a:endParaRPr lang="en-US" dirty="0"/>
          </a:p>
        </p:txBody>
      </p:sp>
      <p:sp>
        <p:nvSpPr>
          <p:cNvPr id="3" name="Title 2"/>
          <p:cNvSpPr>
            <a:spLocks noGrp="1"/>
          </p:cNvSpPr>
          <p:nvPr>
            <p:ph type="title"/>
          </p:nvPr>
        </p:nvSpPr>
        <p:spPr/>
        <p:txBody>
          <a:bodyPr/>
          <a:lstStyle/>
          <a:p>
            <a:r>
              <a:rPr lang="en-GB" dirty="0" smtClean="0"/>
              <a:t>Streetcar pub quiz	</a:t>
            </a: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4:  When Blanche begins dancing to a waltz on the radio and Mitch tries to follow, what does Stanley do?</a:t>
            </a:r>
            <a:r>
              <a:rPr lang="en-US" dirty="0" smtClean="0"/>
              <a:t/>
            </a:r>
            <a:br>
              <a:rPr lang="en-US" dirty="0" smtClean="0"/>
            </a:br>
            <a:r>
              <a:rPr lang="en-US" dirty="0" smtClean="0"/>
              <a:t/>
            </a:r>
            <a:br>
              <a:rPr lang="en-US" dirty="0" smtClean="0"/>
            </a:br>
            <a:r>
              <a:rPr lang="en-US" b="1" dirty="0" smtClean="0"/>
              <a:t>a.</a:t>
            </a:r>
            <a:r>
              <a:rPr lang="en-US" dirty="0" smtClean="0"/>
              <a:t> He invites Stella to dance with him.</a:t>
            </a:r>
            <a:br>
              <a:rPr lang="en-US" dirty="0" smtClean="0"/>
            </a:br>
            <a:r>
              <a:rPr lang="en-US" dirty="0" smtClean="0"/>
              <a:t/>
            </a:r>
            <a:br>
              <a:rPr lang="en-US" dirty="0" smtClean="0"/>
            </a:br>
            <a:r>
              <a:rPr lang="en-US" b="1" dirty="0" smtClean="0"/>
              <a:t>b.</a:t>
            </a:r>
            <a:r>
              <a:rPr lang="en-US" dirty="0" smtClean="0"/>
              <a:t> He cuts in on Blanche and Mitch.</a:t>
            </a:r>
            <a:br>
              <a:rPr lang="en-US" dirty="0" smtClean="0"/>
            </a:br>
            <a:r>
              <a:rPr lang="en-US" dirty="0" smtClean="0"/>
              <a:t/>
            </a:r>
            <a:br>
              <a:rPr lang="en-US" dirty="0" smtClean="0"/>
            </a:br>
            <a:r>
              <a:rPr lang="en-US" b="1" dirty="0" smtClean="0"/>
              <a:t>c.</a:t>
            </a:r>
            <a:r>
              <a:rPr lang="en-US" dirty="0" smtClean="0"/>
              <a:t> He changes the music to a faster tempo.</a:t>
            </a:r>
            <a:br>
              <a:rPr lang="en-US" dirty="0" smtClean="0"/>
            </a:br>
            <a:r>
              <a:rPr lang="en-US" dirty="0" smtClean="0"/>
              <a:t/>
            </a:r>
            <a:br>
              <a:rPr lang="en-US" dirty="0" smtClean="0"/>
            </a:br>
            <a:r>
              <a:rPr lang="en-US" b="1" dirty="0" smtClean="0"/>
              <a:t>d.</a:t>
            </a:r>
            <a:r>
              <a:rPr lang="en-US" dirty="0" smtClean="0"/>
              <a:t> He throws the radio out the window.</a:t>
            </a:r>
            <a:br>
              <a:rPr lang="en-US" dirty="0" smtClean="0"/>
            </a:br>
            <a:endParaRPr lang="en-US" dirty="0"/>
          </a:p>
        </p:txBody>
      </p:sp>
      <p:sp>
        <p:nvSpPr>
          <p:cNvPr id="3" name="Title 2"/>
          <p:cNvSpPr>
            <a:spLocks noGrp="1"/>
          </p:cNvSpPr>
          <p:nvPr>
            <p:ph type="title"/>
          </p:nvPr>
        </p:nvSpPr>
        <p:spPr/>
        <p:txBody>
          <a:bodyPr/>
          <a:lstStyle/>
          <a:p>
            <a:r>
              <a:rPr lang="en-GB" dirty="0" smtClean="0"/>
              <a:t>Streetcar pub quiz</a:t>
            </a:r>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5:  What happens after Stanley’s friends force him under the shower?</a:t>
            </a:r>
            <a:r>
              <a:rPr lang="en-US" dirty="0" smtClean="0"/>
              <a:t/>
            </a:r>
            <a:br>
              <a:rPr lang="en-US" dirty="0" smtClean="0"/>
            </a:br>
            <a:r>
              <a:rPr lang="en-US" dirty="0" smtClean="0"/>
              <a:t/>
            </a:r>
            <a:br>
              <a:rPr lang="en-US" dirty="0" smtClean="0"/>
            </a:br>
            <a:r>
              <a:rPr lang="en-US" b="1" dirty="0" smtClean="0"/>
              <a:t>a.</a:t>
            </a:r>
            <a:r>
              <a:rPr lang="en-US" dirty="0" smtClean="0"/>
              <a:t> Stella goes to stay with Eunice.</a:t>
            </a:r>
            <a:br>
              <a:rPr lang="en-US" dirty="0" smtClean="0"/>
            </a:br>
            <a:r>
              <a:rPr lang="en-US" dirty="0" smtClean="0"/>
              <a:t/>
            </a:r>
            <a:br>
              <a:rPr lang="en-US" dirty="0" smtClean="0"/>
            </a:br>
            <a:r>
              <a:rPr lang="en-US" b="1" dirty="0" smtClean="0"/>
              <a:t>b.</a:t>
            </a:r>
            <a:r>
              <a:rPr lang="en-US" dirty="0" smtClean="0"/>
              <a:t> Blanche and Mitch resume dancing.</a:t>
            </a:r>
            <a:br>
              <a:rPr lang="en-US" dirty="0" smtClean="0"/>
            </a:br>
            <a:r>
              <a:rPr lang="en-US" dirty="0" smtClean="0"/>
              <a:t/>
            </a:r>
            <a:br>
              <a:rPr lang="en-US" dirty="0" smtClean="0"/>
            </a:br>
            <a:r>
              <a:rPr lang="en-US" b="1" dirty="0" smtClean="0"/>
              <a:t>c.</a:t>
            </a:r>
            <a:r>
              <a:rPr lang="en-US" dirty="0" smtClean="0"/>
              <a:t> Eunice reports domestic violence to the police.</a:t>
            </a:r>
            <a:br>
              <a:rPr lang="en-US" dirty="0" smtClean="0"/>
            </a:br>
            <a:r>
              <a:rPr lang="en-US" dirty="0" smtClean="0"/>
              <a:t/>
            </a:r>
            <a:br>
              <a:rPr lang="en-US" dirty="0" smtClean="0"/>
            </a:br>
            <a:r>
              <a:rPr lang="en-US" b="1" dirty="0" smtClean="0"/>
              <a:t>d.</a:t>
            </a:r>
            <a:r>
              <a:rPr lang="en-US" dirty="0" smtClean="0"/>
              <a:t> Stanley writes a note of apology.</a:t>
            </a:r>
            <a:br>
              <a:rPr lang="en-US" dirty="0" smtClean="0"/>
            </a:br>
            <a:endParaRPr lang="en-US" dirty="0"/>
          </a:p>
        </p:txBody>
      </p:sp>
      <p:sp>
        <p:nvSpPr>
          <p:cNvPr id="3" name="Title 2"/>
          <p:cNvSpPr>
            <a:spLocks noGrp="1"/>
          </p:cNvSpPr>
          <p:nvPr>
            <p:ph type="title"/>
          </p:nvPr>
        </p:nvSpPr>
        <p:spPr/>
        <p:txBody>
          <a:bodyPr/>
          <a:lstStyle/>
          <a:p>
            <a:r>
              <a:rPr lang="en-GB" dirty="0" smtClean="0"/>
              <a:t>Streetcar pub quiz		</a:t>
            </a:r>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buNone/>
            </a:pPr>
            <a:r>
              <a:rPr lang="en-US" dirty="0" smtClean="0"/>
              <a:t/>
            </a:r>
            <a:br>
              <a:rPr lang="en-US" dirty="0" smtClean="0"/>
            </a:br>
            <a:r>
              <a:rPr lang="en-US" dirty="0" smtClean="0"/>
              <a:t/>
            </a:r>
            <a:br>
              <a:rPr lang="en-US" dirty="0" smtClean="0"/>
            </a:br>
            <a:endParaRPr lang="en-US" dirty="0" smtClean="0"/>
          </a:p>
          <a:p>
            <a:r>
              <a:rPr lang="en-US" b="1" dirty="0" smtClean="0"/>
              <a:t>6:  The morning after her fight with Stanley, Stella tells Blanche</a:t>
            </a:r>
            <a:r>
              <a:rPr lang="en-US" dirty="0" smtClean="0"/>
              <a:t/>
            </a:r>
            <a:br>
              <a:rPr lang="en-US" dirty="0" smtClean="0"/>
            </a:br>
            <a:r>
              <a:rPr lang="en-US" dirty="0" smtClean="0"/>
              <a:t/>
            </a:r>
            <a:br>
              <a:rPr lang="en-US" dirty="0" smtClean="0"/>
            </a:br>
            <a:r>
              <a:rPr lang="en-US" b="1" dirty="0" smtClean="0"/>
              <a:t>a.</a:t>
            </a:r>
            <a:r>
              <a:rPr lang="en-US" dirty="0" smtClean="0"/>
              <a:t> to find a new place to live</a:t>
            </a:r>
            <a:br>
              <a:rPr lang="en-US" dirty="0" smtClean="0"/>
            </a:br>
            <a:r>
              <a:rPr lang="en-US" dirty="0" smtClean="0"/>
              <a:t/>
            </a:r>
            <a:br>
              <a:rPr lang="en-US" dirty="0" smtClean="0"/>
            </a:br>
            <a:r>
              <a:rPr lang="en-US" b="1" dirty="0" smtClean="0"/>
              <a:t>b.</a:t>
            </a:r>
            <a:r>
              <a:rPr lang="en-US" dirty="0" smtClean="0"/>
              <a:t> to stop being so excitable</a:t>
            </a:r>
            <a:br>
              <a:rPr lang="en-US" dirty="0" smtClean="0"/>
            </a:br>
            <a:r>
              <a:rPr lang="en-US" dirty="0" smtClean="0"/>
              <a:t/>
            </a:r>
            <a:br>
              <a:rPr lang="en-US" dirty="0" smtClean="0"/>
            </a:br>
            <a:r>
              <a:rPr lang="en-US" b="1" dirty="0" smtClean="0"/>
              <a:t>c.</a:t>
            </a:r>
            <a:r>
              <a:rPr lang="en-US" dirty="0" smtClean="0"/>
              <a:t> that Stanley has agreed to seek counseling</a:t>
            </a:r>
            <a:br>
              <a:rPr lang="en-US" dirty="0" smtClean="0"/>
            </a:br>
            <a:r>
              <a:rPr lang="en-US" dirty="0" smtClean="0"/>
              <a:t/>
            </a:r>
            <a:br>
              <a:rPr lang="en-US" dirty="0" smtClean="0"/>
            </a:br>
            <a:r>
              <a:rPr lang="en-US" b="1" dirty="0" smtClean="0"/>
              <a:t>d.</a:t>
            </a:r>
            <a:r>
              <a:rPr lang="en-US" dirty="0" smtClean="0"/>
              <a:t> that she and Stanley frequently have fights</a:t>
            </a:r>
            <a:br>
              <a:rPr lang="en-US" dirty="0" smtClean="0"/>
            </a:br>
            <a:r>
              <a:rPr lang="en-US" dirty="0" smtClean="0"/>
              <a:t/>
            </a:r>
            <a:br>
              <a:rPr lang="en-US" dirty="0" smtClean="0"/>
            </a:br>
            <a:endParaRPr lang="en-US" dirty="0" smtClean="0"/>
          </a:p>
          <a:p>
            <a:endParaRPr lang="en-US" dirty="0"/>
          </a:p>
        </p:txBody>
      </p:sp>
      <p:sp>
        <p:nvSpPr>
          <p:cNvPr id="3" name="Title 2"/>
          <p:cNvSpPr>
            <a:spLocks noGrp="1"/>
          </p:cNvSpPr>
          <p:nvPr>
            <p:ph type="title"/>
          </p:nvPr>
        </p:nvSpPr>
        <p:spPr/>
        <p:txBody>
          <a:bodyPr/>
          <a:lstStyle/>
          <a:p>
            <a:r>
              <a:rPr lang="en-GB" dirty="0" smtClean="0"/>
              <a:t>Streetcar pub quiz	</a:t>
            </a:r>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7:  Unaware that Stanley is overhearing her conversation, Blanche tells Stella</a:t>
            </a:r>
            <a:r>
              <a:rPr lang="en-US" dirty="0" smtClean="0"/>
              <a:t/>
            </a:r>
            <a:br>
              <a:rPr lang="en-US" dirty="0" smtClean="0"/>
            </a:br>
            <a:r>
              <a:rPr lang="en-US" dirty="0" smtClean="0"/>
              <a:t/>
            </a:r>
            <a:br>
              <a:rPr lang="en-US" dirty="0" smtClean="0"/>
            </a:br>
            <a:r>
              <a:rPr lang="en-US" b="1" dirty="0" smtClean="0"/>
              <a:t>a.</a:t>
            </a:r>
            <a:r>
              <a:rPr lang="en-US" dirty="0" smtClean="0"/>
              <a:t> to leave Stanley</a:t>
            </a:r>
            <a:br>
              <a:rPr lang="en-US" dirty="0" smtClean="0"/>
            </a:br>
            <a:r>
              <a:rPr lang="en-US" dirty="0" smtClean="0"/>
              <a:t/>
            </a:r>
            <a:br>
              <a:rPr lang="en-US" dirty="0" smtClean="0"/>
            </a:br>
            <a:r>
              <a:rPr lang="en-US" b="1" dirty="0" smtClean="0"/>
              <a:t>b.</a:t>
            </a:r>
            <a:r>
              <a:rPr lang="en-US" dirty="0" smtClean="0"/>
              <a:t> to teach Stanley a lesson by taking a lover</a:t>
            </a:r>
            <a:br>
              <a:rPr lang="en-US" dirty="0" smtClean="0"/>
            </a:br>
            <a:r>
              <a:rPr lang="en-US" dirty="0" smtClean="0"/>
              <a:t/>
            </a:r>
            <a:br>
              <a:rPr lang="en-US" dirty="0" smtClean="0"/>
            </a:br>
            <a:r>
              <a:rPr lang="en-US" b="1" dirty="0" smtClean="0"/>
              <a:t>c.</a:t>
            </a:r>
            <a:r>
              <a:rPr lang="en-US" dirty="0" smtClean="0"/>
              <a:t> to ask Mitch to talk to Stanley</a:t>
            </a:r>
            <a:br>
              <a:rPr lang="en-US" dirty="0" smtClean="0"/>
            </a:br>
            <a:r>
              <a:rPr lang="en-US" dirty="0" smtClean="0"/>
              <a:t/>
            </a:r>
            <a:br>
              <a:rPr lang="en-US" dirty="0" smtClean="0"/>
            </a:br>
            <a:r>
              <a:rPr lang="en-US" b="1" dirty="0" smtClean="0"/>
              <a:t>d.</a:t>
            </a:r>
            <a:r>
              <a:rPr lang="en-US" dirty="0" smtClean="0"/>
              <a:t> to not “hang back with the brutes”</a:t>
            </a:r>
            <a:endParaRPr lang="en-US" dirty="0"/>
          </a:p>
        </p:txBody>
      </p:sp>
      <p:sp>
        <p:nvSpPr>
          <p:cNvPr id="3" name="Title 2"/>
          <p:cNvSpPr>
            <a:spLocks noGrp="1"/>
          </p:cNvSpPr>
          <p:nvPr>
            <p:ph type="title"/>
          </p:nvPr>
        </p:nvSpPr>
        <p:spPr/>
        <p:txBody>
          <a:bodyPr/>
          <a:lstStyle/>
          <a:p>
            <a:r>
              <a:rPr lang="en-GB" dirty="0" smtClean="0"/>
              <a:t>Streetcar pub quiz</a:t>
            </a:r>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1" dirty="0" smtClean="0"/>
              <a:t>8:  While Blanche is writing a letter to </a:t>
            </a:r>
            <a:r>
              <a:rPr lang="en-US" b="1" dirty="0" err="1" smtClean="0"/>
              <a:t>Shep</a:t>
            </a:r>
            <a:r>
              <a:rPr lang="en-US" b="1" dirty="0" smtClean="0"/>
              <a:t> </a:t>
            </a:r>
            <a:r>
              <a:rPr lang="en-US" b="1" dirty="0" err="1" smtClean="0"/>
              <a:t>Huntleigh</a:t>
            </a:r>
            <a:r>
              <a:rPr lang="en-US" b="1" dirty="0" smtClean="0"/>
              <a:t>, Stanley appears and</a:t>
            </a:r>
            <a:r>
              <a:rPr lang="en-US" dirty="0" smtClean="0"/>
              <a:t/>
            </a:r>
            <a:br>
              <a:rPr lang="en-US" dirty="0" smtClean="0"/>
            </a:br>
            <a:r>
              <a:rPr lang="en-US" dirty="0" smtClean="0"/>
              <a:t/>
            </a:r>
            <a:br>
              <a:rPr lang="en-US" dirty="0" smtClean="0"/>
            </a:br>
            <a:r>
              <a:rPr lang="en-US" b="1" dirty="0" smtClean="0"/>
              <a:t>a.</a:t>
            </a:r>
            <a:r>
              <a:rPr lang="en-US" dirty="0" smtClean="0"/>
              <a:t> tries to make amends with her</a:t>
            </a:r>
            <a:br>
              <a:rPr lang="en-US" dirty="0" smtClean="0"/>
            </a:br>
            <a:r>
              <a:rPr lang="en-US" dirty="0" smtClean="0"/>
              <a:t/>
            </a:r>
            <a:br>
              <a:rPr lang="en-US" dirty="0" smtClean="0"/>
            </a:br>
            <a:r>
              <a:rPr lang="en-US" b="1" dirty="0" smtClean="0"/>
              <a:t>b.</a:t>
            </a:r>
            <a:r>
              <a:rPr lang="en-US" dirty="0" smtClean="0"/>
              <a:t> asks her to dance with him the way she did with Mitch</a:t>
            </a:r>
            <a:br>
              <a:rPr lang="en-US" dirty="0" smtClean="0"/>
            </a:br>
            <a:r>
              <a:rPr lang="en-US" dirty="0" smtClean="0"/>
              <a:t/>
            </a:r>
            <a:br>
              <a:rPr lang="en-US" dirty="0" smtClean="0"/>
            </a:br>
            <a:r>
              <a:rPr lang="en-US" b="1" dirty="0" smtClean="0"/>
              <a:t>c.</a:t>
            </a:r>
            <a:r>
              <a:rPr lang="en-US" dirty="0" smtClean="0"/>
              <a:t> indicates he is checking into her background</a:t>
            </a:r>
            <a:br>
              <a:rPr lang="en-US" dirty="0" smtClean="0"/>
            </a:br>
            <a:r>
              <a:rPr lang="en-US" dirty="0" smtClean="0"/>
              <a:t/>
            </a:r>
            <a:br>
              <a:rPr lang="en-US" dirty="0" smtClean="0"/>
            </a:br>
            <a:r>
              <a:rPr lang="en-US" b="1" dirty="0" smtClean="0"/>
              <a:t>d.</a:t>
            </a:r>
            <a:r>
              <a:rPr lang="en-US" dirty="0" smtClean="0"/>
              <a:t> invites her to come bowling with him</a:t>
            </a:r>
            <a:br>
              <a:rPr lang="en-US" dirty="0" smtClean="0"/>
            </a:br>
            <a:endParaRPr lang="en-US" dirty="0"/>
          </a:p>
        </p:txBody>
      </p:sp>
      <p:sp>
        <p:nvSpPr>
          <p:cNvPr id="3" name="Title 2"/>
          <p:cNvSpPr>
            <a:spLocks noGrp="1"/>
          </p:cNvSpPr>
          <p:nvPr>
            <p:ph type="title"/>
          </p:nvPr>
        </p:nvSpPr>
        <p:spPr/>
        <p:txBody>
          <a:bodyPr/>
          <a:lstStyle/>
          <a:p>
            <a:r>
              <a:rPr lang="en-GB" dirty="0" smtClean="0"/>
              <a:t>Streetcar pub quiz</a:t>
            </a:r>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a:buNone/>
            </a:pPr>
            <a:r>
              <a:rPr lang="en-US" dirty="0" smtClean="0"/>
              <a:t/>
            </a:r>
            <a:br>
              <a:rPr lang="en-US" dirty="0" smtClean="0"/>
            </a:br>
            <a:endParaRPr lang="en-US" dirty="0" smtClean="0"/>
          </a:p>
          <a:p>
            <a:r>
              <a:rPr lang="en-US" b="1" dirty="0" smtClean="0"/>
              <a:t>9:  What happens when Stella questions Blanche about her interest in Mitch?</a:t>
            </a:r>
            <a:r>
              <a:rPr lang="en-US" dirty="0" smtClean="0"/>
              <a:t/>
            </a:r>
            <a:br>
              <a:rPr lang="en-US" dirty="0" smtClean="0"/>
            </a:br>
            <a:r>
              <a:rPr lang="en-US" dirty="0" smtClean="0"/>
              <a:t/>
            </a:r>
            <a:br>
              <a:rPr lang="en-US" dirty="0" smtClean="0"/>
            </a:br>
            <a:r>
              <a:rPr lang="en-US" b="1" dirty="0" smtClean="0"/>
              <a:t>a.</a:t>
            </a:r>
            <a:r>
              <a:rPr lang="en-US" dirty="0" smtClean="0"/>
              <a:t> Blanche says she has only been flirting.</a:t>
            </a:r>
            <a:br>
              <a:rPr lang="en-US" dirty="0" smtClean="0"/>
            </a:br>
            <a:r>
              <a:rPr lang="en-US" dirty="0" smtClean="0"/>
              <a:t/>
            </a:r>
            <a:br>
              <a:rPr lang="en-US" dirty="0" smtClean="0"/>
            </a:br>
            <a:r>
              <a:rPr lang="en-US" b="1" dirty="0" smtClean="0"/>
              <a:t>b.</a:t>
            </a:r>
            <a:r>
              <a:rPr lang="en-US" dirty="0" smtClean="0"/>
              <a:t> Stanley arrives and begins to mock any possibilities of Mitch liking her.</a:t>
            </a:r>
            <a:br>
              <a:rPr lang="en-US" dirty="0" smtClean="0"/>
            </a:br>
            <a:r>
              <a:rPr lang="en-US" dirty="0" smtClean="0"/>
              <a:t/>
            </a:r>
            <a:br>
              <a:rPr lang="en-US" dirty="0" smtClean="0"/>
            </a:br>
            <a:r>
              <a:rPr lang="en-US" b="1" dirty="0" smtClean="0"/>
              <a:t>c.</a:t>
            </a:r>
            <a:r>
              <a:rPr lang="en-US" dirty="0" smtClean="0"/>
              <a:t> The newspaper deliveryman interrupts before Blanche can answer.</a:t>
            </a:r>
            <a:br>
              <a:rPr lang="en-US" dirty="0" smtClean="0"/>
            </a:br>
            <a:r>
              <a:rPr lang="en-US" dirty="0" smtClean="0"/>
              <a:t/>
            </a:r>
            <a:br>
              <a:rPr lang="en-US" dirty="0" smtClean="0"/>
            </a:br>
            <a:r>
              <a:rPr lang="en-US" b="1" dirty="0" smtClean="0"/>
              <a:t>d.</a:t>
            </a:r>
            <a:r>
              <a:rPr lang="en-US" dirty="0" smtClean="0"/>
              <a:t> Blanche admits that she does want Mitch.</a:t>
            </a:r>
            <a:br>
              <a:rPr lang="en-US" dirty="0" smtClean="0"/>
            </a:br>
            <a:r>
              <a:rPr lang="en-US" dirty="0" smtClean="0"/>
              <a:t/>
            </a:r>
            <a:br>
              <a:rPr lang="en-US" dirty="0" smtClean="0"/>
            </a:br>
            <a:endParaRPr lang="en-US" dirty="0" smtClean="0"/>
          </a:p>
          <a:p>
            <a:endParaRPr lang="en-US" dirty="0"/>
          </a:p>
        </p:txBody>
      </p:sp>
      <p:sp>
        <p:nvSpPr>
          <p:cNvPr id="3" name="Title 2"/>
          <p:cNvSpPr>
            <a:spLocks noGrp="1"/>
          </p:cNvSpPr>
          <p:nvPr>
            <p:ph type="title"/>
          </p:nvPr>
        </p:nvSpPr>
        <p:spPr/>
        <p:txBody>
          <a:bodyPr/>
          <a:lstStyle/>
          <a:p>
            <a:r>
              <a:rPr lang="en-GB" dirty="0" smtClean="0"/>
              <a:t>Streetcar pub quiz	</a:t>
            </a:r>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10:  Blanche was once married to a young man who</a:t>
            </a:r>
            <a:r>
              <a:rPr lang="en-US" dirty="0" smtClean="0"/>
              <a:t/>
            </a:r>
            <a:br>
              <a:rPr lang="en-US" dirty="0" smtClean="0"/>
            </a:br>
            <a:r>
              <a:rPr lang="en-US" dirty="0" smtClean="0"/>
              <a:t/>
            </a:r>
            <a:br>
              <a:rPr lang="en-US" dirty="0" smtClean="0"/>
            </a:br>
            <a:r>
              <a:rPr lang="en-US" b="1" dirty="0" smtClean="0"/>
              <a:t>a.</a:t>
            </a:r>
            <a:r>
              <a:rPr lang="en-US" dirty="0" smtClean="0"/>
              <a:t> reminds her of Stanley</a:t>
            </a:r>
            <a:br>
              <a:rPr lang="en-US" dirty="0" smtClean="0"/>
            </a:br>
            <a:r>
              <a:rPr lang="en-US" dirty="0" smtClean="0"/>
              <a:t/>
            </a:r>
            <a:br>
              <a:rPr lang="en-US" dirty="0" smtClean="0"/>
            </a:br>
            <a:r>
              <a:rPr lang="en-US" b="1" dirty="0" smtClean="0"/>
              <a:t>b.</a:t>
            </a:r>
            <a:r>
              <a:rPr lang="en-US" dirty="0" smtClean="0"/>
              <a:t> abandoned her when she became pregnant</a:t>
            </a:r>
            <a:br>
              <a:rPr lang="en-US" dirty="0" smtClean="0"/>
            </a:br>
            <a:r>
              <a:rPr lang="en-US" dirty="0" smtClean="0"/>
              <a:t/>
            </a:r>
            <a:br>
              <a:rPr lang="en-US" dirty="0" smtClean="0"/>
            </a:br>
            <a:r>
              <a:rPr lang="en-US" b="1" dirty="0" smtClean="0"/>
              <a:t>c.</a:t>
            </a:r>
            <a:r>
              <a:rPr lang="en-US" dirty="0" smtClean="0"/>
              <a:t> was having an affair with an older man</a:t>
            </a:r>
            <a:br>
              <a:rPr lang="en-US" dirty="0" smtClean="0"/>
            </a:br>
            <a:r>
              <a:rPr lang="en-US" dirty="0" smtClean="0"/>
              <a:t/>
            </a:r>
            <a:br>
              <a:rPr lang="en-US" dirty="0" smtClean="0"/>
            </a:br>
            <a:r>
              <a:rPr lang="en-US" b="1" dirty="0" smtClean="0"/>
              <a:t>d.</a:t>
            </a:r>
            <a:r>
              <a:rPr lang="en-US" dirty="0" smtClean="0"/>
              <a:t> was jealous of the attentions she got from other men</a:t>
            </a:r>
            <a:br>
              <a:rPr lang="en-US" dirty="0" smtClean="0"/>
            </a:br>
            <a:endParaRPr lang="en-US" dirty="0"/>
          </a:p>
        </p:txBody>
      </p:sp>
      <p:sp>
        <p:nvSpPr>
          <p:cNvPr id="3" name="Title 2"/>
          <p:cNvSpPr>
            <a:spLocks noGrp="1"/>
          </p:cNvSpPr>
          <p:nvPr>
            <p:ph type="title"/>
          </p:nvPr>
        </p:nvSpPr>
        <p:spPr/>
        <p:txBody>
          <a:bodyPr/>
          <a:lstStyle/>
          <a:p>
            <a:r>
              <a:rPr lang="en-GB" dirty="0" smtClean="0"/>
              <a:t>Streetcar pub quiz</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Genre</a:t>
            </a:r>
            <a:endParaRPr lang="en-US" dirty="0"/>
          </a:p>
        </p:txBody>
      </p:sp>
      <p:sp>
        <p:nvSpPr>
          <p:cNvPr id="3" name="Content Placeholder 2"/>
          <p:cNvSpPr>
            <a:spLocks noGrp="1"/>
          </p:cNvSpPr>
          <p:nvPr>
            <p:ph idx="1"/>
          </p:nvPr>
        </p:nvSpPr>
        <p:spPr/>
        <p:txBody>
          <a:bodyPr>
            <a:normAutofit fontScale="92500"/>
          </a:bodyPr>
          <a:lstStyle/>
          <a:p>
            <a:r>
              <a:rPr lang="en-GB" dirty="0" smtClean="0"/>
              <a:t>The play is an example of the “Southern Gothic” – texts set in America’s South with overtones of supernatural or unusual events (such as Blanche’s madness) </a:t>
            </a:r>
          </a:p>
          <a:p>
            <a:endParaRPr lang="en-GB" dirty="0" smtClean="0"/>
          </a:p>
          <a:p>
            <a:r>
              <a:rPr lang="en-US" dirty="0" smtClean="0"/>
              <a:t>Tennessee Williams described Southern Gothic as a style that captured "an intuition, of an underlying dreadfulness in modern experience.“</a:t>
            </a:r>
          </a:p>
          <a:p>
            <a:endParaRPr lang="en-GB" dirty="0" smtClean="0"/>
          </a:p>
          <a:p>
            <a:r>
              <a:rPr lang="en-GB" dirty="0" smtClean="0"/>
              <a:t>The play is also an example of social realism (all the events are ordinary and realistic, such as the domestic arguments etc)</a:t>
            </a:r>
            <a:endParaRPr lang="en-US" dirty="0" smtClean="0"/>
          </a:p>
          <a:p>
            <a:endParaRPr lang="en-GB" dirty="0" smtClean="0"/>
          </a:p>
          <a:p>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b="1" dirty="0" smtClean="0"/>
              <a:t>11:  While Stella is preparing a birthday celebration for Blanche, Stanley comes home and tells her</a:t>
            </a:r>
            <a:r>
              <a:rPr lang="en-US" dirty="0" smtClean="0"/>
              <a:t/>
            </a:r>
            <a:br>
              <a:rPr lang="en-US" dirty="0" smtClean="0"/>
            </a:br>
            <a:r>
              <a:rPr lang="en-US" dirty="0" smtClean="0"/>
              <a:t/>
            </a:r>
            <a:br>
              <a:rPr lang="en-US" dirty="0" smtClean="0"/>
            </a:br>
            <a:r>
              <a:rPr lang="en-US" b="1" dirty="0" smtClean="0"/>
              <a:t>a.</a:t>
            </a:r>
            <a:r>
              <a:rPr lang="en-US" dirty="0" smtClean="0"/>
              <a:t> he has been given a raise at work and they are moving to a new city</a:t>
            </a:r>
            <a:br>
              <a:rPr lang="en-US" dirty="0" smtClean="0"/>
            </a:br>
            <a:r>
              <a:rPr lang="en-US" dirty="0" smtClean="0"/>
              <a:t/>
            </a:r>
            <a:br>
              <a:rPr lang="en-US" dirty="0" smtClean="0"/>
            </a:br>
            <a:r>
              <a:rPr lang="en-US" b="1" dirty="0" smtClean="0"/>
              <a:t>b.</a:t>
            </a:r>
            <a:r>
              <a:rPr lang="en-US" dirty="0" smtClean="0"/>
              <a:t> he has changed his mind about Blanche and wants to find a larger place for them to live together</a:t>
            </a:r>
            <a:br>
              <a:rPr lang="en-US" dirty="0" smtClean="0"/>
            </a:br>
            <a:r>
              <a:rPr lang="en-US" dirty="0" smtClean="0"/>
              <a:t/>
            </a:r>
            <a:br>
              <a:rPr lang="en-US" dirty="0" smtClean="0"/>
            </a:br>
            <a:r>
              <a:rPr lang="en-US" b="1" dirty="0" smtClean="0"/>
              <a:t>c.</a:t>
            </a:r>
            <a:r>
              <a:rPr lang="en-US" dirty="0" smtClean="0"/>
              <a:t> he has warned Mitch about Blanche’s past</a:t>
            </a:r>
            <a:br>
              <a:rPr lang="en-US" dirty="0" smtClean="0"/>
            </a:br>
            <a:r>
              <a:rPr lang="en-US" dirty="0" smtClean="0"/>
              <a:t/>
            </a:r>
            <a:br>
              <a:rPr lang="en-US" dirty="0" smtClean="0"/>
            </a:br>
            <a:r>
              <a:rPr lang="en-US" b="1" dirty="0" smtClean="0"/>
              <a:t>d.</a:t>
            </a:r>
            <a:r>
              <a:rPr lang="en-US" dirty="0" smtClean="0"/>
              <a:t> his investigations into Blanche’s past have not revealed anything negative</a:t>
            </a:r>
            <a:endParaRPr lang="en-US" dirty="0"/>
          </a:p>
        </p:txBody>
      </p:sp>
      <p:sp>
        <p:nvSpPr>
          <p:cNvPr id="3" name="Title 2"/>
          <p:cNvSpPr>
            <a:spLocks noGrp="1"/>
          </p:cNvSpPr>
          <p:nvPr>
            <p:ph type="title"/>
          </p:nvPr>
        </p:nvSpPr>
        <p:spPr/>
        <p:txBody>
          <a:bodyPr/>
          <a:lstStyle/>
          <a:p>
            <a:r>
              <a:rPr lang="en-GB" dirty="0" smtClean="0"/>
              <a:t>Streetcar pub quiz</a:t>
            </a:r>
            <a:endParaRPr lang="en-US"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12:  What is Stanley’s birthday present to Blanche?</a:t>
            </a:r>
            <a:r>
              <a:rPr lang="en-US" dirty="0" smtClean="0"/>
              <a:t/>
            </a:r>
            <a:br>
              <a:rPr lang="en-US" dirty="0" smtClean="0"/>
            </a:br>
            <a:r>
              <a:rPr lang="en-US" dirty="0" smtClean="0"/>
              <a:t/>
            </a:r>
            <a:br>
              <a:rPr lang="en-US" dirty="0" smtClean="0"/>
            </a:br>
            <a:r>
              <a:rPr lang="en-US" b="1" dirty="0" smtClean="0"/>
              <a:t>a.</a:t>
            </a:r>
            <a:r>
              <a:rPr lang="en-US" dirty="0" smtClean="0"/>
              <a:t> A bus ticket to the one destination she cannot return to</a:t>
            </a:r>
            <a:br>
              <a:rPr lang="en-US" dirty="0" smtClean="0"/>
            </a:br>
            <a:r>
              <a:rPr lang="en-US" dirty="0" smtClean="0"/>
              <a:t/>
            </a:r>
            <a:br>
              <a:rPr lang="en-US" dirty="0" smtClean="0"/>
            </a:br>
            <a:r>
              <a:rPr lang="en-US" b="1" dirty="0" smtClean="0"/>
              <a:t>b.</a:t>
            </a:r>
            <a:r>
              <a:rPr lang="en-US" dirty="0" smtClean="0"/>
              <a:t> A set of expensive bathing soap</a:t>
            </a:r>
            <a:br>
              <a:rPr lang="en-US" dirty="0" smtClean="0"/>
            </a:br>
            <a:r>
              <a:rPr lang="en-US" dirty="0" smtClean="0"/>
              <a:t/>
            </a:r>
            <a:br>
              <a:rPr lang="en-US" dirty="0" smtClean="0"/>
            </a:br>
            <a:r>
              <a:rPr lang="en-US" b="1" dirty="0" smtClean="0"/>
              <a:t>c.</a:t>
            </a:r>
            <a:r>
              <a:rPr lang="en-US" dirty="0" smtClean="0"/>
              <a:t> A new bathrobe</a:t>
            </a:r>
            <a:br>
              <a:rPr lang="en-US" dirty="0" smtClean="0"/>
            </a:br>
            <a:r>
              <a:rPr lang="en-US" dirty="0" smtClean="0"/>
              <a:t/>
            </a:r>
            <a:br>
              <a:rPr lang="en-US" dirty="0" smtClean="0"/>
            </a:br>
            <a:r>
              <a:rPr lang="en-US" b="1" dirty="0" smtClean="0"/>
              <a:t>d.</a:t>
            </a:r>
            <a:r>
              <a:rPr lang="en-US" dirty="0" smtClean="0"/>
              <a:t> A gift certificate at a restaurant</a:t>
            </a:r>
            <a:br>
              <a:rPr lang="en-US" dirty="0" smtClean="0"/>
            </a:br>
            <a:endParaRPr lang="en-US" dirty="0"/>
          </a:p>
        </p:txBody>
      </p:sp>
      <p:sp>
        <p:nvSpPr>
          <p:cNvPr id="3" name="Title 2"/>
          <p:cNvSpPr>
            <a:spLocks noGrp="1"/>
          </p:cNvSpPr>
          <p:nvPr>
            <p:ph type="title"/>
          </p:nvPr>
        </p:nvSpPr>
        <p:spPr/>
        <p:txBody>
          <a:bodyPr/>
          <a:lstStyle/>
          <a:p>
            <a:r>
              <a:rPr lang="en-GB" dirty="0" smtClean="0"/>
              <a:t>Streetcar pub quiz</a:t>
            </a:r>
            <a:endParaRPr lang="en-US"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13:  What does Stanley do when he returns home from the hospital where Stella is having her baby?</a:t>
            </a:r>
            <a:r>
              <a:rPr lang="en-US" dirty="0" smtClean="0"/>
              <a:t/>
            </a:r>
            <a:br>
              <a:rPr lang="en-US" dirty="0" smtClean="0"/>
            </a:br>
            <a:r>
              <a:rPr lang="en-US" dirty="0" smtClean="0"/>
              <a:t/>
            </a:r>
            <a:br>
              <a:rPr lang="en-US" dirty="0" smtClean="0"/>
            </a:br>
            <a:r>
              <a:rPr lang="en-US" b="1" dirty="0" smtClean="0"/>
              <a:t>a.</a:t>
            </a:r>
            <a:r>
              <a:rPr lang="en-US" dirty="0" smtClean="0"/>
              <a:t> He calls his friends for a poker game.</a:t>
            </a:r>
            <a:br>
              <a:rPr lang="en-US" dirty="0" smtClean="0"/>
            </a:br>
            <a:r>
              <a:rPr lang="en-US" dirty="0" smtClean="0"/>
              <a:t/>
            </a:r>
            <a:br>
              <a:rPr lang="en-US" dirty="0" smtClean="0"/>
            </a:br>
            <a:r>
              <a:rPr lang="en-US" b="1" dirty="0" smtClean="0"/>
              <a:t>b.</a:t>
            </a:r>
            <a:r>
              <a:rPr lang="en-US" dirty="0" smtClean="0"/>
              <a:t> He rapes Blanche.</a:t>
            </a:r>
            <a:br>
              <a:rPr lang="en-US" dirty="0" smtClean="0"/>
            </a:br>
            <a:r>
              <a:rPr lang="en-US" dirty="0" smtClean="0"/>
              <a:t/>
            </a:r>
            <a:br>
              <a:rPr lang="en-US" dirty="0" smtClean="0"/>
            </a:br>
            <a:r>
              <a:rPr lang="en-US" b="1" dirty="0" smtClean="0"/>
              <a:t>c.</a:t>
            </a:r>
            <a:r>
              <a:rPr lang="en-US" dirty="0" smtClean="0"/>
              <a:t> He takes a long, hot bath.</a:t>
            </a:r>
            <a:br>
              <a:rPr lang="en-US" dirty="0" smtClean="0"/>
            </a:br>
            <a:r>
              <a:rPr lang="en-US" dirty="0" smtClean="0"/>
              <a:t/>
            </a:r>
            <a:br>
              <a:rPr lang="en-US" dirty="0" smtClean="0"/>
            </a:br>
            <a:r>
              <a:rPr lang="en-US" b="1" dirty="0" smtClean="0"/>
              <a:t>d.</a:t>
            </a:r>
            <a:r>
              <a:rPr lang="en-US" dirty="0" smtClean="0"/>
              <a:t> He begins to build a nursery.</a:t>
            </a:r>
          </a:p>
          <a:p>
            <a:endParaRPr lang="en-US" dirty="0"/>
          </a:p>
        </p:txBody>
      </p:sp>
      <p:sp>
        <p:nvSpPr>
          <p:cNvPr id="3" name="Title 2"/>
          <p:cNvSpPr>
            <a:spLocks noGrp="1"/>
          </p:cNvSpPr>
          <p:nvPr>
            <p:ph type="title"/>
          </p:nvPr>
        </p:nvSpPr>
        <p:spPr/>
        <p:txBody>
          <a:bodyPr/>
          <a:lstStyle/>
          <a:p>
            <a:r>
              <a:rPr lang="en-GB" dirty="0" smtClean="0"/>
              <a:t>Streetcar pub quiz</a:t>
            </a:r>
            <a:endParaRPr lang="en-U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Today’s Lesson	</a:t>
            </a:r>
            <a:endParaRPr lang="en-GB" dirty="0"/>
          </a:p>
        </p:txBody>
      </p:sp>
      <p:sp>
        <p:nvSpPr>
          <p:cNvPr id="3" name="Content Placeholder 2"/>
          <p:cNvSpPr>
            <a:spLocks noGrp="1"/>
          </p:cNvSpPr>
          <p:nvPr>
            <p:ph idx="1"/>
          </p:nvPr>
        </p:nvSpPr>
        <p:spPr/>
        <p:txBody>
          <a:bodyPr/>
          <a:lstStyle/>
          <a:p>
            <a:r>
              <a:rPr lang="en-GB" dirty="0" smtClean="0"/>
              <a:t>Homework is due</a:t>
            </a:r>
          </a:p>
          <a:p>
            <a:endParaRPr lang="en-GB" dirty="0" smtClean="0"/>
          </a:p>
          <a:p>
            <a:r>
              <a:rPr lang="en-GB" dirty="0" smtClean="0"/>
              <a:t>Look at an example essay on “A Streetcar Named Desire” from SQA and marker’s comments</a:t>
            </a:r>
          </a:p>
          <a:p>
            <a:endParaRPr lang="en-GB" dirty="0" smtClean="0"/>
          </a:p>
          <a:p>
            <a:r>
              <a:rPr lang="en-GB" dirty="0" smtClean="0"/>
              <a:t>Your essay question and planning.</a:t>
            </a:r>
          </a:p>
          <a:p>
            <a:endParaRPr lang="en-GB" dirty="0" smtClean="0"/>
          </a:p>
          <a:p>
            <a:endParaRPr lang="en-GB" dirty="0" smtClean="0"/>
          </a:p>
          <a:p>
            <a:r>
              <a:rPr lang="en-GB" dirty="0" smtClean="0"/>
              <a:t>Watch the film.</a:t>
            </a:r>
            <a:endParaRPr lang="en-GB"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Essay Question </a:t>
            </a:r>
            <a:endParaRPr lang="en-US" dirty="0"/>
          </a:p>
        </p:txBody>
      </p:sp>
      <p:sp>
        <p:nvSpPr>
          <p:cNvPr id="3" name="Content Placeholder 2"/>
          <p:cNvSpPr>
            <a:spLocks noGrp="1"/>
          </p:cNvSpPr>
          <p:nvPr>
            <p:ph idx="1"/>
          </p:nvPr>
        </p:nvSpPr>
        <p:spPr/>
        <p:txBody>
          <a:bodyPr/>
          <a:lstStyle/>
          <a:p>
            <a:r>
              <a:rPr lang="en-US" b="1" dirty="0" smtClean="0"/>
              <a:t>4. Choose a play in which a character has to exist in a hostile environment.</a:t>
            </a:r>
          </a:p>
          <a:p>
            <a:pPr>
              <a:buNone/>
            </a:pPr>
            <a:endParaRPr lang="en-US" b="1" dirty="0" smtClean="0"/>
          </a:p>
          <a:p>
            <a:r>
              <a:rPr lang="en-US" dirty="0" smtClean="0"/>
              <a:t>Briefly describe the environment and discuss the extent to which it influences your response to the character’s </a:t>
            </a:r>
            <a:r>
              <a:rPr lang="en-US" dirty="0" err="1" smtClean="0"/>
              <a:t>behaviour</a:t>
            </a:r>
            <a:r>
              <a:rPr lang="en-US" dirty="0" smtClean="0"/>
              <a:t> and to the outcome of the play.</a:t>
            </a:r>
          </a:p>
          <a:p>
            <a:endParaRPr lang="en-GB" dirty="0" smtClean="0"/>
          </a:p>
          <a:p>
            <a:endParaRPr lang="en-US"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Your essay question</a:t>
            </a:r>
            <a:endParaRPr lang="en-GB" dirty="0"/>
          </a:p>
        </p:txBody>
      </p:sp>
      <p:sp>
        <p:nvSpPr>
          <p:cNvPr id="3" name="Content Placeholder 2"/>
          <p:cNvSpPr>
            <a:spLocks noGrp="1"/>
          </p:cNvSpPr>
          <p:nvPr>
            <p:ph idx="1"/>
          </p:nvPr>
        </p:nvSpPr>
        <p:spPr/>
        <p:txBody>
          <a:bodyPr/>
          <a:lstStyle/>
          <a:p>
            <a:r>
              <a:rPr lang="en-US" b="1" dirty="0" smtClean="0"/>
              <a:t>Choose a character from a play whose fate is unfortunate or unhappy.</a:t>
            </a:r>
          </a:p>
          <a:p>
            <a:r>
              <a:rPr lang="en-US" dirty="0" smtClean="0"/>
              <a:t>Show how much of the character’s misfortune is caused by the personality and</a:t>
            </a:r>
          </a:p>
          <a:p>
            <a:pPr>
              <a:buNone/>
            </a:pPr>
            <a:r>
              <a:rPr lang="en-US" dirty="0" smtClean="0"/>
              <a:t>decisions of the character and how much by other circumstances in the play.</a:t>
            </a:r>
          </a:p>
          <a:p>
            <a:pPr>
              <a:buNone/>
            </a:pPr>
            <a:endParaRPr lang="en-US" dirty="0" smtClean="0"/>
          </a:p>
          <a:p>
            <a:pPr>
              <a:buNone/>
            </a:pPr>
            <a:endParaRPr lang="en-US" dirty="0" smtClean="0"/>
          </a:p>
          <a:p>
            <a:pPr>
              <a:buNone/>
            </a:pPr>
            <a:r>
              <a:rPr lang="en-US" dirty="0" smtClean="0"/>
              <a:t>Due for Thursday</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Title </a:t>
            </a:r>
            <a:endParaRPr lang="en-US" dirty="0"/>
          </a:p>
        </p:txBody>
      </p:sp>
      <p:sp>
        <p:nvSpPr>
          <p:cNvPr id="3" name="Content Placeholder 2"/>
          <p:cNvSpPr>
            <a:spLocks noGrp="1"/>
          </p:cNvSpPr>
          <p:nvPr>
            <p:ph idx="1"/>
          </p:nvPr>
        </p:nvSpPr>
        <p:spPr/>
        <p:txBody>
          <a:bodyPr>
            <a:normAutofit fontScale="85000" lnSpcReduction="20000"/>
          </a:bodyPr>
          <a:lstStyle/>
          <a:p>
            <a:r>
              <a:rPr lang="en-GB" dirty="0" smtClean="0"/>
              <a:t>“A Streetcar named Desire” refers literally to the streetcar Blanche takes to reach Stella’s house but also reflects the trajectory of Blanche’s life. She has always been driven by desire.</a:t>
            </a:r>
          </a:p>
          <a:p>
            <a:endParaRPr lang="en-GB" dirty="0" smtClean="0"/>
          </a:p>
          <a:p>
            <a:r>
              <a:rPr lang="en-GB" dirty="0" smtClean="0"/>
              <a:t>The streetcar stops at “Cemeteries” pointing to the tragedy experienced by Blanche and directly connecting death and desire</a:t>
            </a:r>
          </a:p>
          <a:p>
            <a:endParaRPr lang="en-GB" dirty="0" smtClean="0"/>
          </a:p>
          <a:p>
            <a:r>
              <a:rPr lang="en-GB" dirty="0" smtClean="0"/>
              <a:t>Then finally stops at “Elysian Fields” – the Greek place of the dead. Blanche finds herself enduring a “living death” in an asylum. </a:t>
            </a:r>
          </a:p>
          <a:p>
            <a:endParaRPr lang="en-GB" dirty="0" smtClean="0"/>
          </a:p>
          <a:p>
            <a:r>
              <a:rPr lang="en-GB" dirty="0" smtClean="0"/>
              <a:t>Williams initially entitled the play “The Moth” which would have put much more focus on Blanche as a character.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4196</TotalTime>
  <Words>7153</Words>
  <Application>Microsoft Office PowerPoint</Application>
  <PresentationFormat>On-screen Show (4:3)</PresentationFormat>
  <Paragraphs>473</Paragraphs>
  <Slides>85</Slides>
  <Notes>2</Notes>
  <HiddenSlides>0</HiddenSlides>
  <MMClips>0</MMClips>
  <ScaleCrop>false</ScaleCrop>
  <HeadingPairs>
    <vt:vector size="4" baseType="variant">
      <vt:variant>
        <vt:lpstr>Theme</vt:lpstr>
      </vt:variant>
      <vt:variant>
        <vt:i4>1</vt:i4>
      </vt:variant>
      <vt:variant>
        <vt:lpstr>Slide Titles</vt:lpstr>
      </vt:variant>
      <vt:variant>
        <vt:i4>85</vt:i4>
      </vt:variant>
    </vt:vector>
  </HeadingPairs>
  <TitlesOfParts>
    <vt:vector size="86" baseType="lpstr">
      <vt:lpstr>Opulent</vt:lpstr>
      <vt:lpstr>A StREETCAR NAMED DESIRE</vt:lpstr>
      <vt:lpstr>Introduction</vt:lpstr>
      <vt:lpstr>Study Structure</vt:lpstr>
      <vt:lpstr>Context of The Author </vt:lpstr>
      <vt:lpstr>Discussion  Questions </vt:lpstr>
      <vt:lpstr>Historical Background to the play</vt:lpstr>
      <vt:lpstr>Social Context</vt:lpstr>
      <vt:lpstr>Genre</vt:lpstr>
      <vt:lpstr>Title </vt:lpstr>
      <vt:lpstr>Setting </vt:lpstr>
      <vt:lpstr>Edgar Allan Poe</vt:lpstr>
      <vt:lpstr>Scene 1 </vt:lpstr>
      <vt:lpstr>Scene 1</vt:lpstr>
      <vt:lpstr>Scene 1 </vt:lpstr>
      <vt:lpstr>Scene 1</vt:lpstr>
      <vt:lpstr>Scene 1</vt:lpstr>
      <vt:lpstr>Scene 2 Analysis</vt:lpstr>
      <vt:lpstr>Scene 2 analysis</vt:lpstr>
      <vt:lpstr>Scene 2 Analysis </vt:lpstr>
      <vt:lpstr>Scene 2 analysis</vt:lpstr>
      <vt:lpstr>Scene 2 analysis</vt:lpstr>
      <vt:lpstr>Scene 2 analysis</vt:lpstr>
      <vt:lpstr>Scene 2 analysis </vt:lpstr>
      <vt:lpstr>Scene 3 analysis </vt:lpstr>
      <vt:lpstr>Slide 25</vt:lpstr>
      <vt:lpstr>Slide 26</vt:lpstr>
      <vt:lpstr>Today’s Lesson </vt:lpstr>
      <vt:lpstr>Scene 3 analysis</vt:lpstr>
      <vt:lpstr>Scene 3 analysis</vt:lpstr>
      <vt:lpstr>Scene 3 analysis</vt:lpstr>
      <vt:lpstr>Scene 3 analysis </vt:lpstr>
      <vt:lpstr>Scene 3 analysis</vt:lpstr>
      <vt:lpstr>Themes</vt:lpstr>
      <vt:lpstr>Scene 4 analysis</vt:lpstr>
      <vt:lpstr>Scene 4 analysis</vt:lpstr>
      <vt:lpstr>Scene 4 analysis </vt:lpstr>
      <vt:lpstr>Scene 5 analysis </vt:lpstr>
      <vt:lpstr>Scene 5 </vt:lpstr>
      <vt:lpstr>Scene 5 analysis </vt:lpstr>
      <vt:lpstr>Conflict</vt:lpstr>
      <vt:lpstr>Dramatic Devices</vt:lpstr>
      <vt:lpstr>Scene 6 </vt:lpstr>
      <vt:lpstr>Scene 6  </vt:lpstr>
      <vt:lpstr>Scene 6</vt:lpstr>
      <vt:lpstr>Scene 6</vt:lpstr>
      <vt:lpstr>Scene 6  </vt:lpstr>
      <vt:lpstr>Scene 6 </vt:lpstr>
      <vt:lpstr>Scene 7</vt:lpstr>
      <vt:lpstr>Scene 7  </vt:lpstr>
      <vt:lpstr>Scene 7  </vt:lpstr>
      <vt:lpstr>Scene 7 </vt:lpstr>
      <vt:lpstr>Scene 8 </vt:lpstr>
      <vt:lpstr>Scene 8 </vt:lpstr>
      <vt:lpstr>Scene 8</vt:lpstr>
      <vt:lpstr>Scene 8 </vt:lpstr>
      <vt:lpstr>Slide 56</vt:lpstr>
      <vt:lpstr>Scene 9 </vt:lpstr>
      <vt:lpstr>Scene 9 </vt:lpstr>
      <vt:lpstr>Scene 9</vt:lpstr>
      <vt:lpstr>Symbolism </vt:lpstr>
      <vt:lpstr>SCENE 10 ANALYSIS </vt:lpstr>
      <vt:lpstr>SCENE 10 ANALYSIS </vt:lpstr>
      <vt:lpstr>SCENE 10 ANALYSIS</vt:lpstr>
      <vt:lpstr>SCENE 10 ANALYSIS </vt:lpstr>
      <vt:lpstr>SCENE 10 ANALYSIS</vt:lpstr>
      <vt:lpstr>SCENE 11 ANALYSIS </vt:lpstr>
      <vt:lpstr>SCENE 11 ANALYSIS </vt:lpstr>
      <vt:lpstr>SCENE 11 ANALYSIS </vt:lpstr>
      <vt:lpstr>Scene 11 ANALYSIS </vt:lpstr>
      <vt:lpstr>Streetcar  pub quiz </vt:lpstr>
      <vt:lpstr>Streetcar pub quiz </vt:lpstr>
      <vt:lpstr>Streetcar pub quiz </vt:lpstr>
      <vt:lpstr>Streetcar pub quiz</vt:lpstr>
      <vt:lpstr>Streetcar pub quiz  </vt:lpstr>
      <vt:lpstr>Streetcar pub quiz </vt:lpstr>
      <vt:lpstr>Streetcar pub quiz</vt:lpstr>
      <vt:lpstr>Streetcar pub quiz</vt:lpstr>
      <vt:lpstr>Streetcar pub quiz </vt:lpstr>
      <vt:lpstr>Streetcar pub quiz</vt:lpstr>
      <vt:lpstr>Streetcar pub quiz</vt:lpstr>
      <vt:lpstr>Streetcar pub quiz</vt:lpstr>
      <vt:lpstr>Streetcar pub quiz</vt:lpstr>
      <vt:lpstr>Today’s Lesson </vt:lpstr>
      <vt:lpstr>Essay Question </vt:lpstr>
      <vt:lpstr>Your essay question</vt:lpstr>
    </vt:vector>
  </TitlesOfParts>
  <Company>Argyll &amp; Bute Council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StREETCAR NAMED DESIRE</dc:title>
  <dc:creator>IslayHigh</dc:creator>
  <cp:lastModifiedBy>Your User Name</cp:lastModifiedBy>
  <cp:revision>262</cp:revision>
  <dcterms:created xsi:type="dcterms:W3CDTF">2011-01-13T13:33:29Z</dcterms:created>
  <dcterms:modified xsi:type="dcterms:W3CDTF">2012-04-25T13:13:47Z</dcterms:modified>
</cp:coreProperties>
</file>